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5" r:id="rId5"/>
    <p:sldId id="281" r:id="rId6"/>
    <p:sldId id="266" r:id="rId7"/>
    <p:sldId id="282" r:id="rId8"/>
    <p:sldId id="267" r:id="rId9"/>
    <p:sldId id="283" r:id="rId10"/>
    <p:sldId id="268" r:id="rId11"/>
    <p:sldId id="269" r:id="rId12"/>
    <p:sldId id="285" r:id="rId13"/>
    <p:sldId id="284" r:id="rId14"/>
    <p:sldId id="286" r:id="rId15"/>
    <p:sldId id="288" r:id="rId16"/>
    <p:sldId id="270" r:id="rId17"/>
    <p:sldId id="287" r:id="rId18"/>
    <p:sldId id="271" r:id="rId19"/>
    <p:sldId id="289" r:id="rId20"/>
    <p:sldId id="290" r:id="rId21"/>
    <p:sldId id="291" r:id="rId22"/>
    <p:sldId id="272" r:id="rId23"/>
    <p:sldId id="273" r:id="rId24"/>
    <p:sldId id="292" r:id="rId25"/>
    <p:sldId id="274" r:id="rId26"/>
    <p:sldId id="275" r:id="rId27"/>
    <p:sldId id="293" r:id="rId28"/>
    <p:sldId id="276" r:id="rId29"/>
    <p:sldId id="263" r:id="rId30"/>
    <p:sldId id="264" r:id="rId31"/>
    <p:sldId id="280" r:id="rId32"/>
    <p:sldId id="278" r:id="rId33"/>
    <p:sldId id="279" r:id="rId34"/>
    <p:sldId id="27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A983-9872-DB43-A4C2-C5C56FC9471F}" type="datetimeFigureOut">
              <a:rPr lang="en-US" smtClean="0"/>
              <a:t>19. 03. 18.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BA9D-7395-6447-8211-FA0AA47D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9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A983-9872-DB43-A4C2-C5C56FC9471F}" type="datetimeFigureOut">
              <a:rPr lang="en-US" smtClean="0"/>
              <a:t>19. 03. 18.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BA9D-7395-6447-8211-FA0AA47D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A983-9872-DB43-A4C2-C5C56FC9471F}" type="datetimeFigureOut">
              <a:rPr lang="en-US" smtClean="0"/>
              <a:t>19. 03. 18.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BA9D-7395-6447-8211-FA0AA47D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61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és listaj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ímszöveg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57" name="1. szövegtörzsszint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58" name="Diasorszám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851507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A983-9872-DB43-A4C2-C5C56FC9471F}" type="datetimeFigureOut">
              <a:rPr lang="en-US" smtClean="0"/>
              <a:t>19. 03. 18.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BA9D-7395-6447-8211-FA0AA47D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4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A983-9872-DB43-A4C2-C5C56FC9471F}" type="datetimeFigureOut">
              <a:rPr lang="en-US" smtClean="0"/>
              <a:t>19. 03. 18.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BA9D-7395-6447-8211-FA0AA47D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2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A983-9872-DB43-A4C2-C5C56FC9471F}" type="datetimeFigureOut">
              <a:rPr lang="en-US" smtClean="0"/>
              <a:t>19. 03. 18.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BA9D-7395-6447-8211-FA0AA47D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1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A983-9872-DB43-A4C2-C5C56FC9471F}" type="datetimeFigureOut">
              <a:rPr lang="en-US" smtClean="0"/>
              <a:t>19. 03. 18.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BA9D-7395-6447-8211-FA0AA47D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A983-9872-DB43-A4C2-C5C56FC9471F}" type="datetimeFigureOut">
              <a:rPr lang="en-US" smtClean="0"/>
              <a:t>19. 03. 18.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BA9D-7395-6447-8211-FA0AA47D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9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A983-9872-DB43-A4C2-C5C56FC9471F}" type="datetimeFigureOut">
              <a:rPr lang="en-US" smtClean="0"/>
              <a:t>19. 03. 18.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BA9D-7395-6447-8211-FA0AA47D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9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A983-9872-DB43-A4C2-C5C56FC9471F}" type="datetimeFigureOut">
              <a:rPr lang="en-US" smtClean="0"/>
              <a:t>19. 03. 18.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BA9D-7395-6447-8211-FA0AA47D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27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A983-9872-DB43-A4C2-C5C56FC9471F}" type="datetimeFigureOut">
              <a:rPr lang="en-US" smtClean="0"/>
              <a:t>19. 03. 18.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BA9D-7395-6447-8211-FA0AA47D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4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9A983-9872-DB43-A4C2-C5C56FC9471F}" type="datetimeFigureOut">
              <a:rPr lang="en-US" smtClean="0"/>
              <a:t>19. 03. 18.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ABA9D-7395-6447-8211-FA0AA47D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0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Immunvédekezés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00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3. Lymphocyták (nyiroksejtek)"/>
          <p:cNvSpPr>
            <a:spLocks noGrp="1"/>
          </p:cNvSpPr>
          <p:nvPr>
            <p:ph type="title"/>
          </p:nvPr>
        </p:nvSpPr>
        <p:spPr>
          <a:xfrm>
            <a:off x="183445" y="312539"/>
            <a:ext cx="8290829" cy="1024822"/>
          </a:xfrm>
          <a:prstGeom prst="rect">
            <a:avLst/>
          </a:prstGeom>
        </p:spPr>
        <p:txBody>
          <a:bodyPr>
            <a:normAutofit/>
          </a:bodyPr>
          <a:lstStyle>
            <a:lvl1pPr marR="457200" algn="just" defTabSz="457200">
              <a:defRPr sz="4000" b="1" u="sng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3. </a:t>
            </a:r>
            <a:r>
              <a:rPr sz="3600" dirty="0"/>
              <a:t>Lymphocyták (nyiroksejtek)</a:t>
            </a:r>
          </a:p>
        </p:txBody>
      </p:sp>
      <p:sp>
        <p:nvSpPr>
          <p:cNvPr id="157" name="Immunrendszer elemei. A nyirokszervekben képződnek a csontvelőből származó prekurzor sejtekből. A perifériás vérkép legkisebb sejtjei.…"/>
          <p:cNvSpPr>
            <a:spLocks noGrp="1"/>
          </p:cNvSpPr>
          <p:nvPr>
            <p:ph type="body" idx="1"/>
          </p:nvPr>
        </p:nvSpPr>
        <p:spPr>
          <a:xfrm>
            <a:off x="183445" y="1164591"/>
            <a:ext cx="8847666" cy="545352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289311" indent="0" algn="just" defTabSz="289311">
              <a:spcBef>
                <a:spcPts val="0"/>
              </a:spcBef>
              <a:buNone/>
              <a:defRPr sz="2700" b="1" u="sng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0" marR="289311" indent="0" algn="just" defTabSz="289311">
              <a:spcBef>
                <a:spcPts val="0"/>
              </a:spcBef>
              <a:buNone/>
              <a:defRPr sz="27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0" marR="289311" indent="0" algn="just" defTabSz="289311">
              <a:lnSpc>
                <a:spcPct val="110000"/>
              </a:lnSpc>
              <a:spcBef>
                <a:spcPts val="0"/>
              </a:spcBef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400" dirty="0" smtClean="0"/>
              <a:t>A </a:t>
            </a:r>
            <a:r>
              <a:rPr sz="3400" dirty="0"/>
              <a:t>nyirokszervekben képződnek a csontvelőből származó prekurzor sejtekből. A perifériás </a:t>
            </a:r>
            <a:r>
              <a:rPr sz="3400" dirty="0">
                <a:latin typeface="Arial"/>
                <a:ea typeface="Arial"/>
                <a:cs typeface="Arial"/>
                <a:sym typeface="Arial"/>
              </a:rPr>
              <a:t>vérkép legkisebb sejtjei</a:t>
            </a:r>
            <a:r>
              <a:rPr sz="3400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lang="hu-HU" sz="3400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289311" indent="0" algn="just" defTabSz="289311">
              <a:lnSpc>
                <a:spcPct val="110000"/>
              </a:lnSpc>
              <a:spcBef>
                <a:spcPts val="0"/>
              </a:spcBef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sz="3400" dirty="0">
              <a:latin typeface="Arial"/>
              <a:ea typeface="Arial"/>
              <a:cs typeface="Arial"/>
              <a:sym typeface="Arial"/>
            </a:endParaRPr>
          </a:p>
          <a:p>
            <a:pPr marL="0" marR="289311" indent="0" algn="just" defTabSz="289311">
              <a:lnSpc>
                <a:spcPct val="110000"/>
              </a:lnSpc>
              <a:spcBef>
                <a:spcPts val="0"/>
              </a:spcBef>
              <a:buNone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rPr sz="3400" dirty="0"/>
              <a:t>Immunkompetenciájukat részben a </a:t>
            </a:r>
            <a:r>
              <a:rPr sz="3400" b="1" dirty="0"/>
              <a:t>thymusban (T),</a:t>
            </a:r>
            <a:r>
              <a:rPr sz="3400" dirty="0"/>
              <a:t> részben a </a:t>
            </a:r>
            <a:r>
              <a:rPr sz="3400" b="1" dirty="0"/>
              <a:t>nyirokszervekben (B)</a:t>
            </a:r>
            <a:r>
              <a:rPr sz="3400" dirty="0">
                <a:latin typeface="Helvetica"/>
                <a:ea typeface="Helvetica"/>
                <a:cs typeface="Helvetica"/>
                <a:sym typeface="Helvetica"/>
              </a:rPr>
              <a:t> /csontvelő, nyirokcsomó, lép/ nyerik el, íg</a:t>
            </a:r>
            <a:r>
              <a:rPr sz="3400" dirty="0"/>
              <a:t>y eredetüket tekintve T- és B-lymphocyták lehetnek.</a:t>
            </a:r>
          </a:p>
          <a:p>
            <a:pPr marL="0" marR="289311" indent="0" algn="just" defTabSz="289311">
              <a:lnSpc>
                <a:spcPct val="110000"/>
              </a:lnSpc>
              <a:spcBef>
                <a:spcPts val="0"/>
              </a:spcBef>
              <a:buNone/>
              <a:defRPr sz="2700">
                <a:latin typeface="Arial"/>
                <a:ea typeface="Arial"/>
                <a:cs typeface="Arial"/>
                <a:sym typeface="Arial"/>
              </a:defRPr>
            </a:pPr>
            <a:endParaRPr sz="3400" dirty="0"/>
          </a:p>
          <a:p>
            <a:pPr marL="0" marR="289311" indent="0" algn="just" defTabSz="289311">
              <a:lnSpc>
                <a:spcPct val="110000"/>
              </a:lnSpc>
              <a:spcBef>
                <a:spcPts val="0"/>
              </a:spcBef>
              <a:buNone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rPr sz="3400" dirty="0">
                <a:latin typeface="Helvetica"/>
                <a:ea typeface="Helvetica"/>
                <a:cs typeface="Helvetica"/>
                <a:sym typeface="Helvetica"/>
              </a:rPr>
              <a:t>A vérben keringő lymphocyták 70%-a </a:t>
            </a:r>
            <a:r>
              <a:rPr sz="3400" b="1" dirty="0"/>
              <a:t>T-lymphocyta</a:t>
            </a:r>
            <a:r>
              <a:rPr sz="3400" dirty="0"/>
              <a:t> és a </a:t>
            </a:r>
            <a:r>
              <a:rPr sz="3400" b="1" dirty="0">
                <a:solidFill>
                  <a:srgbClr val="0000FF"/>
                </a:solidFill>
              </a:rPr>
              <a:t>celluláris immunreakciókban</a:t>
            </a:r>
            <a:r>
              <a:rPr sz="3400" dirty="0"/>
              <a:t> vesz részt. </a:t>
            </a:r>
          </a:p>
          <a:p>
            <a:pPr marL="0" marR="289311" indent="0" algn="just" defTabSz="289311">
              <a:lnSpc>
                <a:spcPct val="110000"/>
              </a:lnSpc>
              <a:spcBef>
                <a:spcPts val="0"/>
              </a:spcBef>
              <a:buNone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rPr sz="3400" dirty="0"/>
              <a:t>30%-nyi </a:t>
            </a:r>
            <a:r>
              <a:rPr sz="3400" b="1" dirty="0"/>
              <a:t>B- lymphocytából</a:t>
            </a:r>
            <a:r>
              <a:rPr sz="3400" dirty="0"/>
              <a:t> antigénstimulus hatására </a:t>
            </a:r>
            <a:r>
              <a:rPr sz="3400" u="sng" dirty="0"/>
              <a:t>plazmasejtek</a:t>
            </a:r>
            <a:r>
              <a:rPr sz="3400" dirty="0"/>
              <a:t> keletkeznek, s a </a:t>
            </a:r>
            <a:r>
              <a:rPr sz="3400" b="1" dirty="0">
                <a:solidFill>
                  <a:srgbClr val="0000FF"/>
                </a:solidFill>
              </a:rPr>
              <a:t>humorális immunvédekezésben</a:t>
            </a:r>
            <a:r>
              <a:rPr sz="3400" dirty="0"/>
              <a:t> ig</a:t>
            </a:r>
            <a:r>
              <a:rPr sz="3400" dirty="0">
                <a:latin typeface="Helvetica"/>
                <a:ea typeface="Helvetica"/>
                <a:cs typeface="Helvetica"/>
                <a:sym typeface="Helvetica"/>
              </a:rPr>
              <a:t>en jelentős </a:t>
            </a:r>
            <a:r>
              <a:rPr sz="3400" u="sng" dirty="0"/>
              <a:t>immunglobulinoka</a:t>
            </a:r>
            <a:r>
              <a:rPr sz="3400" dirty="0"/>
              <a:t>t termelik.</a:t>
            </a:r>
          </a:p>
          <a:p>
            <a:pPr marL="0" marR="289311" indent="0" algn="just" defTabSz="289311">
              <a:lnSpc>
                <a:spcPct val="110000"/>
              </a:lnSpc>
              <a:spcBef>
                <a:spcPts val="0"/>
              </a:spcBef>
              <a:buNone/>
              <a:defRPr sz="2700">
                <a:latin typeface="Arial"/>
                <a:ea typeface="Arial"/>
                <a:cs typeface="Arial"/>
                <a:sym typeface="Arial"/>
              </a:defRPr>
            </a:pPr>
            <a:endParaRPr sz="3400" dirty="0"/>
          </a:p>
          <a:p>
            <a:pPr marL="0" marR="289311" indent="0" algn="just" defTabSz="289311">
              <a:lnSpc>
                <a:spcPct val="110000"/>
              </a:lnSpc>
              <a:spcBef>
                <a:spcPts val="0"/>
              </a:spcBef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400" dirty="0"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sz="3400" dirty="0"/>
              <a:t>- globulinok: tömegük és fertőzésekkel szembeni védőfunkciók alapján 5 osztályba sorolhatók: IgA, IgG, IgD, IgM, IgE</a:t>
            </a:r>
          </a:p>
        </p:txBody>
      </p:sp>
      <p:pic>
        <p:nvPicPr>
          <p:cNvPr id="2" name="Picture 1" descr="Blausen_0625_Lymphocyte_T_cell_(crop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11" y="0"/>
            <a:ext cx="20955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5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ím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5623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64300">
              <a:defRPr sz="3200"/>
            </a:pPr>
            <a:r>
              <a:rPr lang="en-US" sz="3200" b="1" dirty="0"/>
              <a:t>B- </a:t>
            </a:r>
            <a:r>
              <a:rPr lang="en-US" sz="3200" b="1" dirty="0" err="1"/>
              <a:t>lymphocytából</a:t>
            </a:r>
            <a:r>
              <a:rPr lang="en-US" sz="3200" dirty="0"/>
              <a:t> </a:t>
            </a:r>
            <a:endParaRPr dirty="0"/>
          </a:p>
        </p:txBody>
      </p:sp>
      <p:sp>
        <p:nvSpPr>
          <p:cNvPr id="160" name="IgA:…"/>
          <p:cNvSpPr>
            <a:spLocks noGrp="1"/>
          </p:cNvSpPr>
          <p:nvPr>
            <p:ph type="body" idx="1"/>
          </p:nvPr>
        </p:nvSpPr>
        <p:spPr>
          <a:xfrm>
            <a:off x="282222" y="3118556"/>
            <a:ext cx="8551333" cy="35136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212162" indent="0" algn="just" defTabSz="212162">
              <a:spcBef>
                <a:spcPts val="0"/>
              </a:spcBef>
              <a:buNone/>
              <a:defRPr sz="1980" b="1">
                <a:latin typeface="Arial"/>
                <a:ea typeface="Arial"/>
                <a:cs typeface="Arial"/>
                <a:sym typeface="Arial"/>
              </a:defRPr>
            </a:pPr>
            <a:r>
              <a:rPr sz="3600" dirty="0"/>
              <a:t>IgA:</a:t>
            </a:r>
          </a:p>
          <a:p>
            <a:pPr marL="0" marR="212162" indent="0" algn="just" defTabSz="212162">
              <a:spcBef>
                <a:spcPts val="0"/>
              </a:spcBef>
              <a:buNone/>
              <a:defRPr sz="1980"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Nyál, könny, orrváladék, légúti váladékok, gyomor-bél rendszer váladékának ellenanyaga</a:t>
            </a:r>
            <a:r>
              <a:rPr sz="2400" dirty="0"/>
              <a:t>. </a:t>
            </a:r>
            <a:endParaRPr lang="hu-HU" sz="2400" dirty="0" smtClean="0"/>
          </a:p>
          <a:p>
            <a:pPr marL="0" marR="212162" indent="0" algn="just" defTabSz="212162">
              <a:spcBef>
                <a:spcPts val="0"/>
              </a:spcBef>
              <a:buNone/>
              <a:defRPr sz="1980"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 smtClean="0"/>
              <a:t>Elsősorban </a:t>
            </a:r>
            <a:r>
              <a:rPr sz="2400" dirty="0"/>
              <a:t>a gyomor-bél rendszer és a légutak irányából jövő fertőzések ellen nyújt védelmet.</a:t>
            </a:r>
          </a:p>
          <a:p>
            <a:pPr marL="0" marR="212162" indent="0" algn="just" defTabSz="212162">
              <a:spcBef>
                <a:spcPts val="0"/>
              </a:spcBef>
              <a:buNone/>
              <a:defRPr sz="1980"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Termelése csak a megszületésünk</a:t>
            </a:r>
            <a:r>
              <a:rPr sz="2400" dirty="0"/>
              <a:t> után 3-4 héttel indul meg, a felnőttekre jellemző koncentráció csak az 5.-6. életév után alakul ki</a:t>
            </a:r>
            <a:r>
              <a:rPr sz="2400" dirty="0" smtClean="0"/>
              <a:t>.</a:t>
            </a:r>
            <a:endParaRPr lang="hu-HU" sz="2400" dirty="0" smtClean="0"/>
          </a:p>
        </p:txBody>
      </p:sp>
      <p:pic>
        <p:nvPicPr>
          <p:cNvPr id="2" name="Picture 1" descr="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58" y="874889"/>
            <a:ext cx="66103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76111"/>
            <a:ext cx="4848578" cy="5350052"/>
          </a:xfrm>
        </p:spPr>
        <p:txBody>
          <a:bodyPr>
            <a:normAutofit fontScale="77500" lnSpcReduction="20000"/>
          </a:bodyPr>
          <a:lstStyle/>
          <a:p>
            <a:pPr marL="0" marR="212162" indent="0" algn="just" defTabSz="212162">
              <a:spcBef>
                <a:spcPts val="0"/>
              </a:spcBef>
              <a:buNone/>
              <a:defRPr sz="198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4100" dirty="0" err="1"/>
              <a:t>IgG</a:t>
            </a:r>
            <a:r>
              <a:rPr lang="en-US" sz="4100" dirty="0" smtClean="0"/>
              <a:t>:</a:t>
            </a:r>
          </a:p>
          <a:p>
            <a:pPr marL="0" marR="212162" indent="0" algn="just" defTabSz="212162">
              <a:spcBef>
                <a:spcPts val="0"/>
              </a:spcBef>
              <a:buNone/>
              <a:defRPr sz="1980" b="1">
                <a:latin typeface="Arial"/>
                <a:ea typeface="Arial"/>
                <a:cs typeface="Arial"/>
                <a:sym typeface="Arial"/>
              </a:defRPr>
            </a:pPr>
            <a:endParaRPr lang="en-US"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12162" indent="0" algn="just" defTabSz="212162">
              <a:lnSpc>
                <a:spcPct val="120000"/>
              </a:lnSpc>
              <a:spcBef>
                <a:spcPts val="0"/>
              </a:spcBef>
              <a:buNone/>
              <a:defRPr sz="198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Az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újszülöttet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placen</a:t>
            </a:r>
            <a:r>
              <a:rPr lang="en-US" sz="2800" dirty="0" err="1"/>
              <a:t>tán</a:t>
            </a:r>
            <a:r>
              <a:rPr lang="en-US" sz="2800" dirty="0"/>
              <a:t> </a:t>
            </a:r>
            <a:r>
              <a:rPr lang="en-US" sz="2800" dirty="0" err="1"/>
              <a:t>áthatoló</a:t>
            </a:r>
            <a:r>
              <a:rPr lang="en-US" sz="2800" dirty="0"/>
              <a:t> </a:t>
            </a:r>
            <a:r>
              <a:rPr lang="en-US" sz="2800" dirty="0" err="1"/>
              <a:t>anyai</a:t>
            </a:r>
            <a:r>
              <a:rPr lang="en-US" sz="2800" dirty="0"/>
              <a:t> </a:t>
            </a:r>
            <a:r>
              <a:rPr lang="en-US" sz="2800" dirty="0" err="1"/>
              <a:t>IgG</a:t>
            </a:r>
            <a:r>
              <a:rPr lang="en-US" sz="2800" dirty="0"/>
              <a:t> </a:t>
            </a:r>
            <a:r>
              <a:rPr lang="en-US" sz="2800" dirty="0" err="1"/>
              <a:t>védi</a:t>
            </a:r>
            <a:r>
              <a:rPr lang="en-US" sz="2800" dirty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élet</a:t>
            </a:r>
            <a:r>
              <a:rPr lang="en-US" sz="2800" dirty="0"/>
              <a:t> </a:t>
            </a:r>
            <a:r>
              <a:rPr lang="en-US" sz="2800" dirty="0" err="1"/>
              <a:t>első</a:t>
            </a:r>
            <a:r>
              <a:rPr lang="en-US" sz="2800" dirty="0"/>
              <a:t> </a:t>
            </a:r>
            <a:r>
              <a:rPr lang="en-US" sz="2800" dirty="0" err="1"/>
              <a:t>heteiben</a:t>
            </a:r>
            <a:r>
              <a:rPr lang="en-US" sz="2800" dirty="0"/>
              <a:t> a </a:t>
            </a:r>
            <a:r>
              <a:rPr lang="en-US" sz="2800" dirty="0" err="1"/>
              <a:t>mikroorganizmusok</a:t>
            </a:r>
            <a:r>
              <a:rPr lang="en-US" sz="2800" dirty="0"/>
              <a:t> </a:t>
            </a:r>
            <a:r>
              <a:rPr lang="en-US" sz="2800" dirty="0" err="1"/>
              <a:t>hatásától</a:t>
            </a:r>
            <a:r>
              <a:rPr lang="en-US" sz="2800" dirty="0" smtClean="0"/>
              <a:t>.</a:t>
            </a:r>
          </a:p>
          <a:p>
            <a:pPr marL="0" marR="212162" indent="0" algn="just" defTabSz="212162">
              <a:lnSpc>
                <a:spcPct val="120000"/>
              </a:lnSpc>
              <a:spcBef>
                <a:spcPts val="0"/>
              </a:spcBef>
              <a:buNone/>
              <a:defRPr sz="1980">
                <a:latin typeface="Helvetica"/>
                <a:ea typeface="Helvetica"/>
                <a:cs typeface="Helvetica"/>
                <a:sym typeface="Helvetica"/>
              </a:defRPr>
            </a:pPr>
            <a:endParaRPr lang="en-US"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12162" indent="0" algn="just" defTabSz="212162">
              <a:lnSpc>
                <a:spcPct val="120000"/>
              </a:lnSpc>
              <a:spcBef>
                <a:spcPts val="0"/>
              </a:spcBef>
              <a:buNone/>
              <a:defRPr sz="1980">
                <a:latin typeface="Arial"/>
                <a:ea typeface="Arial"/>
                <a:cs typeface="Arial"/>
                <a:sym typeface="Arial"/>
              </a:defRPr>
            </a:pPr>
            <a:r>
              <a:rPr lang="en-US" sz="2800" b="1" dirty="0" err="1">
                <a:solidFill>
                  <a:srgbClr val="0000FF"/>
                </a:solidFill>
              </a:rPr>
              <a:t>Antibakteriális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és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antivirális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ellenanyag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dirty="0"/>
              <a:t>ide </a:t>
            </a:r>
            <a:r>
              <a:rPr lang="en-US" sz="2800" dirty="0" err="1"/>
              <a:t>tartoznak</a:t>
            </a:r>
            <a:r>
              <a:rPr lang="en-US" sz="2800" dirty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antitoxinok</a:t>
            </a:r>
            <a:r>
              <a:rPr lang="en-US" sz="2800" dirty="0"/>
              <a:t> is</a:t>
            </a:r>
            <a:r>
              <a:rPr lang="en-US" sz="2800" dirty="0" smtClean="0"/>
              <a:t>.</a:t>
            </a:r>
          </a:p>
          <a:p>
            <a:pPr marL="0" marR="212162" indent="0" algn="just" defTabSz="212162">
              <a:lnSpc>
                <a:spcPct val="120000"/>
              </a:lnSpc>
              <a:spcBef>
                <a:spcPts val="0"/>
              </a:spcBef>
              <a:buNone/>
              <a:defRPr sz="1980">
                <a:latin typeface="Arial"/>
                <a:ea typeface="Arial"/>
                <a:cs typeface="Arial"/>
                <a:sym typeface="Arial"/>
              </a:defRPr>
            </a:pPr>
            <a:endParaRPr lang="en-US" sz="2800" dirty="0"/>
          </a:p>
          <a:p>
            <a:pPr marL="0" marR="212162" indent="0" algn="just" defTabSz="212162">
              <a:lnSpc>
                <a:spcPct val="120000"/>
              </a:lnSpc>
              <a:spcBef>
                <a:spcPts val="0"/>
              </a:spcBef>
              <a:buNone/>
              <a:defRPr sz="198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800" dirty="0" err="1">
                <a:latin typeface="Helvetica"/>
                <a:ea typeface="Helvetica"/>
                <a:cs typeface="Helvetica"/>
                <a:sym typeface="Helvetica"/>
              </a:rPr>
              <a:t>Jelentősen</a:t>
            </a:r>
            <a:r>
              <a:rPr lang="en-US" sz="2800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elvetica"/>
                <a:ea typeface="Helvetica"/>
                <a:cs typeface="Helvetica"/>
                <a:sym typeface="Helvetica"/>
              </a:rPr>
              <a:t>gyorsítja</a:t>
            </a:r>
            <a:r>
              <a:rPr lang="en-US" sz="2800" dirty="0">
                <a:latin typeface="Helvetica"/>
                <a:ea typeface="Helvetica"/>
                <a:cs typeface="Helvetica"/>
                <a:sym typeface="Helvetica"/>
              </a:rPr>
              <a:t> a </a:t>
            </a:r>
            <a:r>
              <a:rPr lang="en-US" sz="2800" dirty="0" err="1">
                <a:latin typeface="Helvetica"/>
                <a:ea typeface="Helvetica"/>
                <a:cs typeface="Helvetica"/>
                <a:sym typeface="Helvetica"/>
              </a:rPr>
              <a:t>fagocitózist</a:t>
            </a:r>
            <a:r>
              <a:rPr lang="en-US" sz="2800" dirty="0">
                <a:latin typeface="Helvetica"/>
                <a:ea typeface="Helvetica"/>
                <a:cs typeface="Helvetica"/>
                <a:sym typeface="Helvetica"/>
              </a:rPr>
              <a:t>.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marR="212162" indent="0" algn="just" defTabSz="212162">
              <a:lnSpc>
                <a:spcPct val="120000"/>
              </a:lnSpc>
              <a:spcBef>
                <a:spcPts val="0"/>
              </a:spcBef>
              <a:buNone/>
              <a:defRPr sz="198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800" dirty="0" smtClean="0"/>
          </a:p>
          <a:p>
            <a:pPr marL="0" marR="212162" indent="0" algn="just" defTabSz="212162">
              <a:lnSpc>
                <a:spcPct val="120000"/>
              </a:lnSpc>
              <a:spcBef>
                <a:spcPts val="0"/>
              </a:spcBef>
              <a:buNone/>
              <a:defRPr sz="198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800" dirty="0" smtClean="0">
                <a:solidFill>
                  <a:srgbClr val="0000FF"/>
                </a:solidFill>
              </a:rPr>
              <a:t>OSZPONIZÁLNAK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en-US" sz="2800" dirty="0" err="1"/>
              <a:t>rátelepednek</a:t>
            </a:r>
            <a:r>
              <a:rPr lang="en-US" sz="2800" dirty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antigénre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ezzel</a:t>
            </a:r>
            <a:r>
              <a:rPr lang="en-US" sz="2800" dirty="0"/>
              <a:t> </a:t>
            </a:r>
            <a:r>
              <a:rPr lang="en-US" sz="2800" dirty="0" err="1"/>
              <a:t>jelzést</a:t>
            </a:r>
            <a:r>
              <a:rPr lang="en-US" sz="2800" dirty="0"/>
              <a:t> </a:t>
            </a:r>
            <a:r>
              <a:rPr lang="en-US" sz="2800" dirty="0" err="1" smtClean="0"/>
              <a:t>adnak</a:t>
            </a:r>
            <a:r>
              <a:rPr lang="en-US" sz="2800" dirty="0" smtClean="0"/>
              <a:t> </a:t>
            </a:r>
            <a:r>
              <a:rPr lang="en-US" sz="2800" dirty="0"/>
              <a:t>a </a:t>
            </a:r>
            <a:r>
              <a:rPr lang="en-US" sz="2800" dirty="0" err="1"/>
              <a:t>falósejtek</a:t>
            </a:r>
            <a:r>
              <a:rPr lang="en-US" sz="2800" dirty="0"/>
              <a:t> </a:t>
            </a:r>
            <a:r>
              <a:rPr lang="en-US" sz="2800" dirty="0" err="1"/>
              <a:t>számára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 descr="ima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37" y="1659290"/>
            <a:ext cx="3408418" cy="31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127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05556"/>
            <a:ext cx="8229600" cy="6152444"/>
          </a:xfrm>
        </p:spPr>
        <p:txBody>
          <a:bodyPr>
            <a:normAutofit/>
          </a:bodyPr>
          <a:lstStyle/>
          <a:p>
            <a:pPr marL="0" marR="212162" indent="0" algn="just" defTabSz="212162">
              <a:spcBef>
                <a:spcPts val="0"/>
              </a:spcBef>
              <a:buNone/>
              <a:defRPr sz="198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 err="1"/>
              <a:t>IgM</a:t>
            </a:r>
            <a:r>
              <a:rPr lang="en-US" sz="3600" dirty="0" smtClean="0"/>
              <a:t>:</a:t>
            </a:r>
          </a:p>
          <a:p>
            <a:pPr marL="0" marR="212162" indent="0" algn="just" defTabSz="212162">
              <a:spcBef>
                <a:spcPts val="0"/>
              </a:spcBef>
              <a:buNone/>
              <a:defRPr sz="1980" b="1">
                <a:latin typeface="Arial"/>
                <a:ea typeface="Arial"/>
                <a:cs typeface="Arial"/>
                <a:sym typeface="Arial"/>
              </a:defRPr>
            </a:pPr>
            <a:endParaRPr lang="en-US" sz="3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8981" marR="212162" algn="just" defTabSz="212162">
              <a:spcBef>
                <a:spcPts val="0"/>
              </a:spcBef>
              <a:buFont typeface="Symbol" charset="0"/>
              <a:buChar char="·"/>
              <a:tabLst>
                <a:tab pos="205376" algn="l"/>
              </a:tabLst>
              <a:defRPr sz="198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err="1" smtClean="0"/>
              <a:t>Felületén</a:t>
            </a:r>
            <a:r>
              <a:rPr lang="en-US" dirty="0" smtClean="0"/>
              <a:t> </a:t>
            </a:r>
            <a:r>
              <a:rPr lang="en-US" dirty="0" err="1"/>
              <a:t>számos</a:t>
            </a:r>
            <a:r>
              <a:rPr lang="en-US" dirty="0"/>
              <a:t> </a:t>
            </a:r>
            <a:r>
              <a:rPr lang="en-US" dirty="0" err="1"/>
              <a:t>antigénkötő</a:t>
            </a:r>
            <a:r>
              <a:rPr lang="en-US" dirty="0"/>
              <a:t> </a:t>
            </a:r>
            <a:r>
              <a:rPr lang="en-US" dirty="0" err="1"/>
              <a:t>hely</a:t>
            </a:r>
            <a:r>
              <a:rPr lang="en-US" dirty="0"/>
              <a:t> </a:t>
            </a:r>
            <a:r>
              <a:rPr lang="en-US" dirty="0" err="1"/>
              <a:t>található</a:t>
            </a:r>
            <a:r>
              <a:rPr lang="en-US" dirty="0"/>
              <a:t>, </a:t>
            </a:r>
            <a:endParaRPr lang="en-US" dirty="0" smtClean="0"/>
          </a:p>
          <a:p>
            <a:pPr marL="106081" marR="212162" indent="0" algn="just" defTabSz="212162">
              <a:spcBef>
                <a:spcPts val="0"/>
              </a:spcBef>
              <a:buNone/>
              <a:tabLst>
                <a:tab pos="205376" algn="l"/>
              </a:tabLst>
              <a:defRPr sz="198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	</a:t>
            </a:r>
            <a:r>
              <a:rPr lang="en-US" dirty="0" smtClean="0"/>
              <a:t>	    </a:t>
            </a:r>
            <a:r>
              <a:rPr lang="en-US" dirty="0" err="1" smtClean="0"/>
              <a:t>emiatt</a:t>
            </a:r>
            <a:r>
              <a:rPr lang="en-US" dirty="0" smtClean="0"/>
              <a:t> </a:t>
            </a:r>
            <a:r>
              <a:rPr lang="en-US" dirty="0" err="1"/>
              <a:t>immunológiai</a:t>
            </a:r>
            <a:r>
              <a:rPr lang="en-US" dirty="0"/>
              <a:t> </a:t>
            </a:r>
            <a:r>
              <a:rPr lang="en-US" dirty="0" err="1"/>
              <a:t>aktivitása</a:t>
            </a:r>
            <a:r>
              <a:rPr lang="en-US" dirty="0"/>
              <a:t> </a:t>
            </a:r>
            <a:r>
              <a:rPr lang="en-US" dirty="0" err="1"/>
              <a:t>igen</a:t>
            </a:r>
            <a:r>
              <a:rPr lang="en-US" dirty="0"/>
              <a:t> </a:t>
            </a:r>
            <a:r>
              <a:rPr lang="en-US" dirty="0" err="1"/>
              <a:t>nagy</a:t>
            </a:r>
            <a:r>
              <a:rPr lang="en-US" dirty="0"/>
              <a:t>.</a:t>
            </a:r>
          </a:p>
          <a:p>
            <a:pPr marL="448981" marR="212162" defTabSz="212162">
              <a:spcBef>
                <a:spcPts val="0"/>
              </a:spcBef>
              <a:buFont typeface="Symbol" charset="0"/>
              <a:buChar char="·"/>
              <a:tabLst>
                <a:tab pos="205376" algn="l"/>
              </a:tabLst>
              <a:defRPr sz="198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err="1" smtClean="0"/>
              <a:t>IgM</a:t>
            </a:r>
            <a:r>
              <a:rPr lang="en-US" dirty="0" smtClean="0"/>
              <a:t> </a:t>
            </a:r>
            <a:r>
              <a:rPr lang="en-US" dirty="0" err="1"/>
              <a:t>ellenanyagok</a:t>
            </a:r>
            <a:r>
              <a:rPr lang="en-US" dirty="0"/>
              <a:t> a </a:t>
            </a:r>
            <a:r>
              <a:rPr lang="en-US" dirty="0" err="1"/>
              <a:t>vércsoportantigének</a:t>
            </a:r>
            <a:r>
              <a:rPr lang="en-US" dirty="0"/>
              <a:t> </a:t>
            </a:r>
            <a:r>
              <a:rPr lang="en-US" dirty="0" err="1"/>
              <a:t>elleni</a:t>
            </a:r>
            <a:r>
              <a:rPr lang="en-US" dirty="0"/>
              <a:t> </a:t>
            </a:r>
            <a:r>
              <a:rPr lang="en-US" dirty="0" err="1">
                <a:solidFill>
                  <a:srgbClr val="0000FF"/>
                </a:solidFill>
              </a:rPr>
              <a:t>izohemagglutininek</a:t>
            </a:r>
            <a:r>
              <a:rPr lang="en-US" dirty="0"/>
              <a:t> (anti-A </a:t>
            </a:r>
            <a:r>
              <a:rPr lang="en-US" dirty="0" err="1"/>
              <a:t>és</a:t>
            </a:r>
            <a:r>
              <a:rPr lang="en-US" dirty="0"/>
              <a:t> anti-B). </a:t>
            </a:r>
            <a:r>
              <a:rPr lang="en-US" dirty="0" err="1" smtClean="0"/>
              <a:t>Antigénekkel</a:t>
            </a:r>
            <a:r>
              <a:rPr lang="en-US" dirty="0" smtClean="0"/>
              <a:t> </a:t>
            </a:r>
            <a:r>
              <a:rPr lang="en-US" dirty="0" err="1"/>
              <a:t>kötődve</a:t>
            </a:r>
            <a:r>
              <a:rPr lang="en-US" dirty="0"/>
              <a:t> </a:t>
            </a:r>
            <a:r>
              <a:rPr lang="en-US" dirty="0" err="1"/>
              <a:t>szabad</a:t>
            </a:r>
            <a:r>
              <a:rPr lang="en-US" dirty="0"/>
              <a:t> </a:t>
            </a:r>
            <a:r>
              <a:rPr lang="en-US" dirty="0" err="1"/>
              <a:t>szemmel</a:t>
            </a:r>
            <a:r>
              <a:rPr lang="en-US" dirty="0"/>
              <a:t> </a:t>
            </a:r>
            <a:r>
              <a:rPr lang="en-US" dirty="0" err="1"/>
              <a:t>látható</a:t>
            </a:r>
            <a:r>
              <a:rPr lang="en-US" dirty="0"/>
              <a:t> </a:t>
            </a:r>
            <a:r>
              <a:rPr lang="en-US" dirty="0" err="1"/>
              <a:t>reakciót</a:t>
            </a:r>
            <a:r>
              <a:rPr lang="en-US" dirty="0"/>
              <a:t> ad</a:t>
            </a:r>
            <a:r>
              <a:rPr lang="en-US" dirty="0" smtClean="0"/>
              <a:t>.</a:t>
            </a:r>
          </a:p>
          <a:p>
            <a:pPr marL="448981" marR="212162" algn="just" defTabSz="212162">
              <a:spcBef>
                <a:spcPts val="0"/>
              </a:spcBef>
              <a:buFont typeface="Symbol" charset="0"/>
              <a:buChar char="·"/>
              <a:tabLst>
                <a:tab pos="205376" algn="l"/>
              </a:tabLst>
              <a:defRPr sz="1980"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212162" marR="212162" indent="-106081" algn="just" defTabSz="212162">
              <a:spcBef>
                <a:spcPts val="0"/>
              </a:spcBef>
              <a:buNone/>
              <a:tabLst>
                <a:tab pos="205376" algn="l"/>
              </a:tabLst>
              <a:defRPr sz="1980">
                <a:solidFill>
                  <a:srgbClr val="94219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err="1"/>
              <a:t>Antigénstimulusra</a:t>
            </a:r>
            <a:r>
              <a:rPr lang="en-US" dirty="0"/>
              <a:t> </a:t>
            </a:r>
            <a:r>
              <a:rPr lang="en-US" i="1" u="sng" dirty="0" err="1"/>
              <a:t>először</a:t>
            </a:r>
            <a:r>
              <a:rPr lang="en-US" i="1" u="sng" dirty="0"/>
              <a:t> </a:t>
            </a:r>
            <a:r>
              <a:rPr lang="en-US" i="1" u="sng" dirty="0" err="1"/>
              <a:t>IgM</a:t>
            </a:r>
            <a:r>
              <a:rPr lang="en-US" dirty="0"/>
              <a:t> </a:t>
            </a:r>
            <a:r>
              <a:rPr lang="en-US" dirty="0" err="1"/>
              <a:t>ellenanyagok</a:t>
            </a:r>
            <a:r>
              <a:rPr lang="en-US" dirty="0"/>
              <a:t> </a:t>
            </a:r>
            <a:r>
              <a:rPr lang="en-US" dirty="0" err="1"/>
              <a:t>biztosítják</a:t>
            </a:r>
            <a:r>
              <a:rPr lang="en-US" dirty="0"/>
              <a:t> a </a:t>
            </a:r>
            <a:r>
              <a:rPr lang="en-US" dirty="0" err="1"/>
              <a:t>védekezést</a:t>
            </a:r>
            <a:r>
              <a:rPr lang="en-US" dirty="0"/>
              <a:t> (</a:t>
            </a:r>
            <a:r>
              <a:rPr lang="en-US" dirty="0" err="1"/>
              <a:t>korai</a:t>
            </a:r>
            <a:r>
              <a:rPr lang="en-US" dirty="0"/>
              <a:t> </a:t>
            </a:r>
            <a:r>
              <a:rPr lang="en-US" dirty="0" err="1"/>
              <a:t>reakció</a:t>
            </a:r>
            <a:r>
              <a:rPr lang="en-US" i="1" u="sng" dirty="0"/>
              <a:t>), </a:t>
            </a:r>
            <a:r>
              <a:rPr lang="en-US" i="1" u="sng" dirty="0" err="1"/>
              <a:t>később</a:t>
            </a:r>
            <a:r>
              <a:rPr lang="en-US" i="1" u="sng" dirty="0"/>
              <a:t> </a:t>
            </a:r>
            <a:r>
              <a:rPr lang="en-US" i="1" u="sng" dirty="0" err="1"/>
              <a:t>IgG</a:t>
            </a:r>
            <a:r>
              <a:rPr lang="en-US" dirty="0"/>
              <a:t> </a:t>
            </a:r>
            <a:r>
              <a:rPr lang="en-US" dirty="0" err="1"/>
              <a:t>veszi</a:t>
            </a:r>
            <a:r>
              <a:rPr lang="en-US" dirty="0"/>
              <a:t> </a:t>
            </a:r>
            <a:r>
              <a:rPr lang="en-US" dirty="0" err="1"/>
              <a:t>át</a:t>
            </a:r>
            <a:r>
              <a:rPr lang="en-US" dirty="0"/>
              <a:t> </a:t>
            </a:r>
            <a:r>
              <a:rPr lang="en-US" dirty="0" err="1"/>
              <a:t>ezt</a:t>
            </a:r>
            <a:r>
              <a:rPr lang="en-US" dirty="0"/>
              <a:t> a </a:t>
            </a:r>
            <a:r>
              <a:rPr lang="en-US" dirty="0" err="1"/>
              <a:t>funkciót</a:t>
            </a:r>
            <a:r>
              <a:rPr lang="en-US" dirty="0" smtClean="0"/>
              <a:t>.</a:t>
            </a:r>
          </a:p>
          <a:p>
            <a:pPr marL="212162" marR="212162" indent="-106081" algn="just" defTabSz="212162">
              <a:spcBef>
                <a:spcPts val="0"/>
              </a:spcBef>
              <a:buNone/>
              <a:tabLst>
                <a:tab pos="205376" algn="l"/>
              </a:tabLst>
              <a:defRPr sz="1980">
                <a:solidFill>
                  <a:srgbClr val="94219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2162" marR="212162" indent="-106081" algn="just" defTabSz="212162">
              <a:spcBef>
                <a:spcPts val="0"/>
              </a:spcBef>
              <a:buNone/>
              <a:tabLst>
                <a:tab pos="205376" algn="l"/>
              </a:tabLst>
              <a:defRPr sz="1980">
                <a:solidFill>
                  <a:srgbClr val="94219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2162" marR="212162" indent="-106081" algn="just" defTabSz="212162">
              <a:spcBef>
                <a:spcPts val="0"/>
              </a:spcBef>
              <a:buNone/>
              <a:tabLst>
                <a:tab pos="205376" algn="l"/>
              </a:tabLst>
              <a:defRPr sz="1980">
                <a:solidFill>
                  <a:srgbClr val="94219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12162" indent="0" algn="just" defTabSz="212162">
              <a:spcBef>
                <a:spcPts val="0"/>
              </a:spcBef>
              <a:buNone/>
              <a:defRPr sz="198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 err="1"/>
              <a:t>IgD</a:t>
            </a:r>
            <a:r>
              <a:rPr lang="en-US" sz="3600" dirty="0"/>
              <a:t>:</a:t>
            </a:r>
            <a:endParaRPr lang="en-US" sz="3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2162" marR="212162" indent="-106081" algn="just" defTabSz="212162">
              <a:spcBef>
                <a:spcPts val="0"/>
              </a:spcBef>
              <a:buNone/>
              <a:tabLst>
                <a:tab pos="205376" algn="l"/>
              </a:tabLst>
              <a:defRPr sz="198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>
                <a:latin typeface="Symbol"/>
                <a:ea typeface="Symbol"/>
                <a:cs typeface="Symbol"/>
                <a:sym typeface="Symbol"/>
              </a:rPr>
              <a:t>·	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Vérplazmában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csak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nyomokban</a:t>
            </a:r>
            <a:r>
              <a:rPr lang="en-US" dirty="0"/>
              <a:t> </a:t>
            </a:r>
            <a:r>
              <a:rPr lang="en-US" dirty="0" err="1"/>
              <a:t>fordul</a:t>
            </a:r>
            <a:r>
              <a:rPr lang="en-US" dirty="0"/>
              <a:t> </a:t>
            </a:r>
            <a:r>
              <a:rPr lang="en-US" dirty="0" err="1"/>
              <a:t>elő</a:t>
            </a:r>
            <a:r>
              <a:rPr lang="en-US" dirty="0"/>
              <a:t>, </a:t>
            </a:r>
            <a:r>
              <a:rPr lang="en-US" dirty="0" err="1"/>
              <a:t>természetes</a:t>
            </a:r>
            <a:r>
              <a:rPr lang="en-US" dirty="0"/>
              <a:t> </a:t>
            </a:r>
            <a:r>
              <a:rPr lang="en-US" dirty="0" err="1"/>
              <a:t>ellenanyagok</a:t>
            </a:r>
            <a:r>
              <a:rPr lang="en-US" dirty="0"/>
              <a:t> </a:t>
            </a:r>
            <a:r>
              <a:rPr lang="en-US" dirty="0" err="1"/>
              <a:t>körébe</a:t>
            </a:r>
            <a:r>
              <a:rPr lang="en-US" dirty="0"/>
              <a:t> </a:t>
            </a:r>
            <a:r>
              <a:rPr lang="en-US" dirty="0" err="1"/>
              <a:t>tartozik</a:t>
            </a:r>
            <a:r>
              <a:rPr lang="en-US" dirty="0"/>
              <a:t>.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7" y="409223"/>
            <a:ext cx="1864078" cy="1660439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224" y="4374443"/>
            <a:ext cx="2190982" cy="112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921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6001"/>
            <a:ext cx="8229600" cy="5378274"/>
          </a:xfrm>
        </p:spPr>
        <p:txBody>
          <a:bodyPr/>
          <a:lstStyle/>
          <a:p>
            <a:pPr marL="0" marR="212162" indent="0" algn="just" defTabSz="212162">
              <a:spcBef>
                <a:spcPts val="0"/>
              </a:spcBef>
              <a:buNone/>
              <a:defRPr sz="198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3600" dirty="0" err="1" smtClean="0"/>
              <a:t>IgE</a:t>
            </a:r>
            <a:r>
              <a:rPr lang="en-US" sz="3600" dirty="0"/>
              <a:t> </a:t>
            </a:r>
            <a:r>
              <a:rPr lang="en-US" sz="3600" dirty="0" smtClean="0"/>
              <a:t> (</a:t>
            </a:r>
            <a:r>
              <a:rPr lang="en-US" sz="3600" dirty="0" err="1" smtClean="0"/>
              <a:t>reagin</a:t>
            </a:r>
            <a:r>
              <a:rPr lang="en-US" sz="3600" dirty="0" smtClean="0"/>
              <a:t>)</a:t>
            </a:r>
            <a:endParaRPr lang="en-US" sz="3600" dirty="0"/>
          </a:p>
          <a:p>
            <a:pPr marL="0" marR="212162" indent="0" algn="just" defTabSz="212162">
              <a:spcBef>
                <a:spcPts val="0"/>
              </a:spcBef>
              <a:buNone/>
              <a:defRPr sz="1980" b="1">
                <a:latin typeface="Arial"/>
                <a:ea typeface="Arial"/>
                <a:cs typeface="Arial"/>
                <a:sym typeface="Arial"/>
              </a:defRPr>
            </a:pPr>
            <a:endParaRPr lang="en-US" sz="24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12162" indent="0" algn="just" defTabSz="212162">
              <a:spcBef>
                <a:spcPts val="0"/>
              </a:spcBef>
              <a:buNone/>
              <a:defRPr sz="1980" b="1">
                <a:latin typeface="Arial"/>
                <a:ea typeface="Arial"/>
                <a:cs typeface="Arial"/>
                <a:sym typeface="Arial"/>
              </a:defRPr>
            </a:pP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2162" marR="212162" indent="-106081" defTabSz="212162">
              <a:spcBef>
                <a:spcPts val="0"/>
              </a:spcBef>
              <a:buNone/>
              <a:tabLst>
                <a:tab pos="205376" algn="l"/>
              </a:tabLst>
              <a:defRPr sz="198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latin typeface="Symbol"/>
                <a:ea typeface="Symbol"/>
                <a:cs typeface="Symbol"/>
                <a:sym typeface="Symbol"/>
              </a:rPr>
              <a:t>·	</a:t>
            </a:r>
            <a:r>
              <a:rPr lang="en-US" sz="2400" dirty="0"/>
              <a:t>A </a:t>
            </a:r>
            <a:r>
              <a:rPr lang="en-US" sz="2400" dirty="0" err="1"/>
              <a:t>vérplazmában</a:t>
            </a:r>
            <a:r>
              <a:rPr lang="en-US" sz="2400" dirty="0"/>
              <a:t> </a:t>
            </a:r>
            <a:r>
              <a:rPr lang="en-US" sz="2400" dirty="0" err="1"/>
              <a:t>kevés</a:t>
            </a:r>
            <a:r>
              <a:rPr lang="en-US" sz="2400" dirty="0"/>
              <a:t> </a:t>
            </a:r>
            <a:r>
              <a:rPr lang="en-US" sz="2400" dirty="0" err="1"/>
              <a:t>mennyiségben</a:t>
            </a:r>
            <a:r>
              <a:rPr lang="en-US" sz="2400" dirty="0"/>
              <a:t> </a:t>
            </a:r>
            <a:r>
              <a:rPr lang="en-US" sz="2400" dirty="0" err="1"/>
              <a:t>fordulna</a:t>
            </a:r>
            <a:r>
              <a:rPr lang="en-US" sz="2400" dirty="0" err="1">
                <a:latin typeface="Helvetica"/>
                <a:ea typeface="Helvetica"/>
                <a:cs typeface="Helvetica"/>
                <a:sym typeface="Helvetica"/>
              </a:rPr>
              <a:t>k</a:t>
            </a:r>
            <a:r>
              <a:rPr lang="en-US" sz="2400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400" dirty="0" err="1">
                <a:latin typeface="Helvetica"/>
                <a:ea typeface="Helvetica"/>
                <a:cs typeface="Helvetica"/>
                <a:sym typeface="Helvetica"/>
              </a:rPr>
              <a:t>elő</a:t>
            </a:r>
            <a:r>
              <a:rPr lang="en-US" sz="2400" dirty="0">
                <a:latin typeface="Helvetica"/>
                <a:ea typeface="Helvetica"/>
                <a:cs typeface="Helvetica"/>
                <a:sym typeface="Helvetica"/>
              </a:rPr>
              <a:t>.</a:t>
            </a:r>
          </a:p>
          <a:p>
            <a:pPr marL="448981" marR="212162" defTabSz="212162">
              <a:spcBef>
                <a:spcPts val="0"/>
              </a:spcBef>
              <a:buFont typeface="Symbol" charset="0"/>
              <a:buChar char="·"/>
              <a:tabLst>
                <a:tab pos="205376" algn="l"/>
              </a:tabLst>
              <a:defRPr sz="198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A </a:t>
            </a:r>
            <a:r>
              <a:rPr lang="en-US" sz="2400" dirty="0" err="1">
                <a:latin typeface="Helvetica"/>
                <a:ea typeface="Helvetica"/>
                <a:cs typeface="Helvetica"/>
                <a:sym typeface="Helvetica"/>
              </a:rPr>
              <a:t>bőr</a:t>
            </a:r>
            <a:r>
              <a:rPr lang="en-US" sz="2400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400" dirty="0" err="1">
                <a:latin typeface="Helvetica"/>
                <a:ea typeface="Helvetica"/>
                <a:cs typeface="Helvetica"/>
                <a:sym typeface="Helvetica"/>
              </a:rPr>
              <a:t>sejtjeihez</a:t>
            </a:r>
            <a:r>
              <a:rPr lang="en-US" sz="2400" dirty="0">
                <a:latin typeface="Helvetica"/>
                <a:ea typeface="Helvetica"/>
                <a:cs typeface="Helvetica"/>
                <a:sym typeface="Helvetica"/>
              </a:rPr>
              <a:t>, a </a:t>
            </a:r>
            <a:r>
              <a:rPr lang="en-US" sz="2400" b="1" dirty="0" err="1"/>
              <a:t>bazofil</a:t>
            </a:r>
            <a:r>
              <a:rPr lang="en-US" sz="2400" b="1" dirty="0"/>
              <a:t> </a:t>
            </a:r>
            <a:r>
              <a:rPr lang="en-US" sz="2400" b="1" dirty="0" err="1"/>
              <a:t>granulocitákhoz</a:t>
            </a:r>
            <a:r>
              <a:rPr lang="en-US" sz="2400" b="1" dirty="0"/>
              <a:t> </a:t>
            </a:r>
            <a:r>
              <a:rPr lang="en-US" sz="2400" b="1" dirty="0" err="1">
                <a:latin typeface="Helvetica"/>
                <a:ea typeface="Helvetica"/>
                <a:cs typeface="Helvetica"/>
                <a:sym typeface="Helvetica"/>
              </a:rPr>
              <a:t>kötődik</a:t>
            </a:r>
            <a:r>
              <a:rPr lang="en-US" sz="2400" b="1" dirty="0"/>
              <a:t>,</a:t>
            </a:r>
            <a:r>
              <a:rPr lang="en-US" sz="2400" dirty="0"/>
              <a:t> s ha </a:t>
            </a:r>
            <a:r>
              <a:rPr lang="en-US" sz="2400" dirty="0" err="1"/>
              <a:t>ezek</a:t>
            </a:r>
            <a:r>
              <a:rPr lang="en-US" sz="2400" dirty="0"/>
              <a:t> a </a:t>
            </a:r>
            <a:r>
              <a:rPr lang="en-US" sz="2400" dirty="0" err="1"/>
              <a:t>komplexek</a:t>
            </a:r>
            <a:r>
              <a:rPr lang="en-US" sz="2400" dirty="0"/>
              <a:t> </a:t>
            </a:r>
            <a:r>
              <a:rPr lang="en-US" sz="2400" dirty="0" err="1"/>
              <a:t>specifikus</a:t>
            </a:r>
            <a:r>
              <a:rPr lang="en-US" sz="2400" dirty="0"/>
              <a:t> </a:t>
            </a:r>
            <a:r>
              <a:rPr lang="en-US" sz="2400" dirty="0" err="1"/>
              <a:t>antigénekkel</a:t>
            </a:r>
            <a:r>
              <a:rPr lang="en-US" sz="2400" dirty="0"/>
              <a:t> (</a:t>
            </a:r>
            <a:r>
              <a:rPr lang="en-US" sz="2400" dirty="0" err="1"/>
              <a:t>allergénekkel</a:t>
            </a:r>
            <a:r>
              <a:rPr lang="en-US" sz="2400" dirty="0"/>
              <a:t>) </a:t>
            </a:r>
            <a:r>
              <a:rPr lang="en-US" sz="2400" dirty="0" err="1"/>
              <a:t>kapcsolódnak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0000FF"/>
                </a:solidFill>
              </a:rPr>
              <a:t>korai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allergiás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reakciót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/>
              <a:t>megindító</a:t>
            </a:r>
            <a:r>
              <a:rPr lang="en-US" sz="2400" dirty="0"/>
              <a:t> </a:t>
            </a:r>
            <a:r>
              <a:rPr lang="en-US" sz="2400" dirty="0" err="1"/>
              <a:t>mediátorok</a:t>
            </a:r>
            <a:r>
              <a:rPr lang="en-US" sz="2400" dirty="0"/>
              <a:t> (</a:t>
            </a:r>
            <a:r>
              <a:rPr lang="en-US" sz="2400" dirty="0" err="1"/>
              <a:t>hisztamin</a:t>
            </a:r>
            <a:r>
              <a:rPr lang="en-US" sz="2400" dirty="0"/>
              <a:t>) </a:t>
            </a:r>
            <a:r>
              <a:rPr lang="en-US" sz="2400" dirty="0" err="1"/>
              <a:t>szabadulnak</a:t>
            </a:r>
            <a:r>
              <a:rPr lang="en-US" sz="2400" dirty="0"/>
              <a:t> </a:t>
            </a:r>
            <a:r>
              <a:rPr lang="en-US" sz="2400" dirty="0" err="1"/>
              <a:t>fel</a:t>
            </a:r>
            <a:r>
              <a:rPr lang="en-US" sz="2400" dirty="0" smtClean="0"/>
              <a:t>.</a:t>
            </a:r>
          </a:p>
          <a:p>
            <a:pPr marL="106081" marR="212162" indent="0" defTabSz="212162">
              <a:spcBef>
                <a:spcPts val="0"/>
              </a:spcBef>
              <a:buNone/>
              <a:tabLst>
                <a:tab pos="205376" algn="l"/>
              </a:tabLst>
              <a:defRPr sz="1980">
                <a:latin typeface="Arial"/>
                <a:ea typeface="Arial"/>
                <a:cs typeface="Arial"/>
                <a:sym typeface="Arial"/>
              </a:defRPr>
            </a:pPr>
            <a:endParaRPr lang="en-US" sz="2400" dirty="0"/>
          </a:p>
          <a:p>
            <a:pPr marL="212162" marR="212162" indent="-106081" algn="just" defTabSz="212162">
              <a:spcBef>
                <a:spcPts val="0"/>
              </a:spcBef>
              <a:buNone/>
              <a:tabLst>
                <a:tab pos="205376" algn="l"/>
              </a:tabLst>
              <a:defRPr sz="198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latin typeface="Symbol"/>
                <a:ea typeface="Symbol"/>
                <a:cs typeface="Symbol"/>
                <a:sym typeface="Symbol"/>
              </a:rPr>
              <a:t>·	</a:t>
            </a:r>
            <a:r>
              <a:rPr lang="en-US" sz="2400" dirty="0" err="1"/>
              <a:t>Funkciója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azonnali</a:t>
            </a:r>
            <a:r>
              <a:rPr lang="en-US" sz="2400" dirty="0"/>
              <a:t> </a:t>
            </a:r>
            <a:r>
              <a:rPr lang="en-US" sz="2400" dirty="0" err="1"/>
              <a:t>allergiás</a:t>
            </a:r>
            <a:r>
              <a:rPr lang="en-US" sz="2400" dirty="0"/>
              <a:t> </a:t>
            </a:r>
            <a:r>
              <a:rPr lang="en-US" sz="2400" dirty="0" err="1"/>
              <a:t>reakciók</a:t>
            </a:r>
            <a:r>
              <a:rPr lang="en-US" sz="2400" dirty="0"/>
              <a:t> (</a:t>
            </a:r>
            <a:r>
              <a:rPr lang="en-US" sz="2400" dirty="0" err="1"/>
              <a:t>szénanátha</a:t>
            </a:r>
            <a:r>
              <a:rPr lang="en-US" sz="2400" dirty="0"/>
              <a:t>, </a:t>
            </a:r>
            <a:r>
              <a:rPr lang="en-US" sz="2400" dirty="0" err="1"/>
              <a:t>urticaria</a:t>
            </a:r>
            <a:r>
              <a:rPr lang="en-US" sz="2400" dirty="0"/>
              <a:t>, asthma </a:t>
            </a:r>
            <a:r>
              <a:rPr lang="en-US" sz="2400" dirty="0" err="1"/>
              <a:t>bronchiale</a:t>
            </a:r>
            <a:r>
              <a:rPr lang="en-US" sz="2400" dirty="0"/>
              <a:t>) </a:t>
            </a:r>
            <a:r>
              <a:rPr lang="en-US" sz="2400" dirty="0" err="1"/>
              <a:t>kiváltása</a:t>
            </a:r>
            <a:r>
              <a:rPr lang="en-US" sz="2400" dirty="0"/>
              <a:t>.</a:t>
            </a:r>
          </a:p>
          <a:p>
            <a:pPr marL="448981" marR="212162" algn="just" defTabSz="212162">
              <a:spcBef>
                <a:spcPts val="0"/>
              </a:spcBef>
              <a:buFont typeface="Symbol" charset="0"/>
              <a:buChar char="·"/>
              <a:tabLst>
                <a:tab pos="205376" algn="l"/>
              </a:tabLst>
              <a:defRPr sz="198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 smtClean="0"/>
              <a:t>A </a:t>
            </a:r>
            <a:r>
              <a:rPr lang="en-US" sz="2400" dirty="0" err="1"/>
              <a:t>bőrszenzibilizáló</a:t>
            </a:r>
            <a:r>
              <a:rPr lang="en-US" sz="2400" dirty="0"/>
              <a:t> </a:t>
            </a:r>
            <a:r>
              <a:rPr lang="en-US" sz="2400" dirty="0" err="1"/>
              <a:t>ellenanyaggal</a:t>
            </a:r>
            <a:r>
              <a:rPr lang="en-US" sz="2400" dirty="0"/>
              <a:t> a </a:t>
            </a:r>
            <a:r>
              <a:rPr lang="en-US" sz="2400" dirty="0" err="1"/>
              <a:t>reaginnal</a:t>
            </a:r>
            <a:r>
              <a:rPr lang="en-US" sz="2400" dirty="0"/>
              <a:t> </a:t>
            </a:r>
            <a:r>
              <a:rPr lang="en-US" sz="2400" dirty="0" err="1"/>
              <a:t>azonos</a:t>
            </a:r>
            <a:r>
              <a:rPr lang="en-US" sz="2400" dirty="0"/>
              <a:t>.</a:t>
            </a: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106081" marR="212162" indent="0" algn="just" defTabSz="212162">
              <a:spcBef>
                <a:spcPts val="0"/>
              </a:spcBef>
              <a:buNone/>
              <a:tabLst>
                <a:tab pos="205376" algn="l"/>
              </a:tabLst>
              <a:defRPr sz="198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dirty="0"/>
          </a:p>
        </p:txBody>
      </p:sp>
      <p:pic>
        <p:nvPicPr>
          <p:cNvPr id="4" name="Picture 3" descr="4j3ncarto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88" y="-211666"/>
            <a:ext cx="2652889" cy="265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10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ba99b5fbd47d9df740d4cd9d8bcba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76932" cy="646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68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-lymphocyták (T-sejtek)"/>
          <p:cNvSpPr>
            <a:spLocks noGrp="1"/>
          </p:cNvSpPr>
          <p:nvPr>
            <p:ph type="title"/>
          </p:nvPr>
        </p:nvSpPr>
        <p:spPr>
          <a:xfrm>
            <a:off x="1425222" y="274638"/>
            <a:ext cx="4049889" cy="155980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R="457200" algn="just" defTabSz="457200">
              <a:defRPr sz="4000" b="1" u="sng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dirty="0"/>
              <a:t>T-lymphocyták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dirty="0" smtClean="0"/>
              <a:t>(</a:t>
            </a:r>
            <a:r>
              <a:rPr dirty="0"/>
              <a:t>T-sejtek)</a:t>
            </a:r>
          </a:p>
        </p:txBody>
      </p:sp>
      <p:sp>
        <p:nvSpPr>
          <p:cNvPr id="163" name="• Immunkompetens sejtek, magukban hordozzák az idegen és a saját struktúrák felismerésének képességét.…"/>
          <p:cNvSpPr>
            <a:spLocks noGrp="1"/>
          </p:cNvSpPr>
          <p:nvPr>
            <p:ph type="body" idx="1"/>
          </p:nvPr>
        </p:nvSpPr>
        <p:spPr>
          <a:xfrm>
            <a:off x="669728" y="1349360"/>
            <a:ext cx="5722606" cy="490142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266809" indent="0" algn="just" defTabSz="266809">
              <a:spcBef>
                <a:spcPts val="0"/>
              </a:spcBef>
              <a:buNone/>
              <a:defRPr sz="2490" b="1" u="sng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0" marR="266809" indent="0" algn="just" defTabSz="266809">
              <a:spcBef>
                <a:spcPts val="0"/>
              </a:spcBef>
              <a:buNone/>
              <a:defRPr sz="2490" b="1" u="sng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66809" marR="266809" indent="-133404" algn="just" defTabSz="266809">
              <a:spcBef>
                <a:spcPts val="0"/>
              </a:spcBef>
              <a:buNone/>
              <a:tabLst>
                <a:tab pos="258952" algn="l"/>
              </a:tabLst>
              <a:defRPr sz="249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Symbol"/>
                <a:ea typeface="Symbol"/>
                <a:cs typeface="Symbol"/>
                <a:sym typeface="Symbol"/>
              </a:rPr>
              <a:t>·	</a:t>
            </a:r>
            <a:r>
              <a:rPr dirty="0"/>
              <a:t>Immunkompetens sejtek, </a:t>
            </a:r>
            <a:r>
              <a:rPr dirty="0" smtClean="0"/>
              <a:t>magukban </a:t>
            </a:r>
            <a:r>
              <a:rPr dirty="0"/>
              <a:t>hordozzák az idegen és </a:t>
            </a:r>
            <a:r>
              <a:rPr lang="hu-HU" dirty="0"/>
              <a:t>a</a:t>
            </a:r>
            <a:r>
              <a:rPr lang="hu-HU" dirty="0" smtClean="0"/>
              <a:t> </a:t>
            </a:r>
            <a:r>
              <a:rPr dirty="0" smtClean="0"/>
              <a:t>saját </a:t>
            </a:r>
            <a:r>
              <a:rPr dirty="0"/>
              <a:t>struktúrák felismerésének képességét</a:t>
            </a:r>
            <a:r>
              <a:rPr dirty="0" smtClean="0"/>
              <a:t>.</a:t>
            </a:r>
            <a:endParaRPr lang="hu-HU" dirty="0" smtClean="0"/>
          </a:p>
          <a:p>
            <a:pPr marL="266809" marR="266809" indent="-133404" algn="just" defTabSz="266809">
              <a:spcBef>
                <a:spcPts val="0"/>
              </a:spcBef>
              <a:buNone/>
              <a:tabLst>
                <a:tab pos="258952" algn="l"/>
              </a:tabLst>
              <a:defRPr sz="249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66809" marR="266809" indent="-133404" algn="just" defTabSz="266809">
              <a:spcBef>
                <a:spcPts val="0"/>
              </a:spcBef>
              <a:buNone/>
              <a:tabLst>
                <a:tab pos="258952" algn="l"/>
              </a:tabLst>
              <a:defRPr sz="249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Symbol"/>
                <a:ea typeface="Symbol"/>
                <a:cs typeface="Symbol"/>
                <a:sym typeface="Symbol"/>
              </a:rPr>
              <a:t>·	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A magzati májból</a:t>
            </a:r>
            <a:r>
              <a:rPr dirty="0"/>
              <a:t> és csontvelőből a lymphocyta-elősejtek a vérárammal a thymusba áramlanak, s itt válnak immunkompetes sejtekké</a:t>
            </a:r>
            <a:r>
              <a:rPr dirty="0" smtClean="0"/>
              <a:t>.</a:t>
            </a:r>
            <a:endParaRPr lang="hu-HU" dirty="0" smtClean="0"/>
          </a:p>
          <a:p>
            <a:pPr marL="266809" marR="266809" indent="-133404" algn="just" defTabSz="266809">
              <a:spcBef>
                <a:spcPts val="0"/>
              </a:spcBef>
              <a:buNone/>
              <a:tabLst>
                <a:tab pos="258952" algn="l"/>
              </a:tabLst>
              <a:defRPr sz="249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266809" marR="266809" indent="-133404" algn="just" defTabSz="266809">
              <a:spcBef>
                <a:spcPts val="0"/>
              </a:spcBef>
              <a:buNone/>
              <a:tabLst>
                <a:tab pos="258952" algn="l"/>
              </a:tabLst>
              <a:defRPr sz="249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Symbol"/>
                <a:ea typeface="Symbol"/>
                <a:cs typeface="Symbol"/>
                <a:sym typeface="Symbol"/>
              </a:rPr>
              <a:t>·	</a:t>
            </a:r>
            <a:r>
              <a:rPr dirty="0"/>
              <a:t>A thymus a 9. inrtauterin héttől funkcionál és pubertáns után pedig 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elsorvad</a:t>
            </a:r>
            <a:r>
              <a:rPr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killer_t-cell-56a09b083df78cafdaa32d8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23" y="0"/>
            <a:ext cx="2906376" cy="24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76483"/>
      </p:ext>
    </p:extLst>
  </p:cSld>
  <p:clrMapOvr>
    <a:masterClrMapping/>
  </p:clrMapOvr>
  <p:transition xmlns:p14="http://schemas.microsoft.com/office/powerpoint/2010/main" spd="med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9890"/>
            <a:ext cx="8229600" cy="5886274"/>
          </a:xfrm>
        </p:spPr>
        <p:txBody>
          <a:bodyPr/>
          <a:lstStyle/>
          <a:p>
            <a:pPr marL="266809" marR="266809" indent="-133404" algn="ctr" defTabSz="266809">
              <a:spcBef>
                <a:spcPts val="0"/>
              </a:spcBef>
              <a:buNone/>
              <a:tabLst>
                <a:tab pos="258952" algn="l"/>
              </a:tabLst>
              <a:defRPr sz="249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 err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Az</a:t>
            </a:r>
            <a:r>
              <a:rPr lang="en-US" b="1" dirty="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immunológiai</a:t>
            </a:r>
            <a:r>
              <a:rPr lang="en-US" b="1" dirty="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érés</a:t>
            </a:r>
            <a:r>
              <a:rPr lang="en-US" b="1" dirty="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után</a:t>
            </a:r>
            <a:r>
              <a:rPr lang="en-US" b="1" dirty="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 a T-</a:t>
            </a:r>
            <a:r>
              <a:rPr lang="en-US" b="1" dirty="0" err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lymphocyták</a:t>
            </a:r>
            <a:r>
              <a:rPr lang="en-US" b="1" dirty="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irányítják</a:t>
            </a:r>
            <a:r>
              <a:rPr lang="en-US" b="1" dirty="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az</a:t>
            </a:r>
            <a:r>
              <a:rPr lang="en-US" b="1" dirty="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immunrends</a:t>
            </a:r>
            <a:r>
              <a:rPr lang="en-US" b="1" dirty="0" err="1">
                <a:solidFill>
                  <a:srgbClr val="FF2600"/>
                </a:solidFill>
              </a:rPr>
              <a:t>zer</a:t>
            </a:r>
            <a:r>
              <a:rPr lang="en-US" b="1" dirty="0">
                <a:solidFill>
                  <a:srgbClr val="FF2600"/>
                </a:solidFill>
              </a:rPr>
              <a:t> </a:t>
            </a:r>
            <a:r>
              <a:rPr lang="en-US" b="1" dirty="0" err="1" smtClean="0">
                <a:solidFill>
                  <a:srgbClr val="FF2600"/>
                </a:solidFill>
              </a:rPr>
              <a:t>működését</a:t>
            </a:r>
            <a:r>
              <a:rPr lang="en-US" dirty="0" smtClean="0"/>
              <a:t>.</a:t>
            </a:r>
          </a:p>
          <a:p>
            <a:pPr marL="266809" marR="266809" indent="-133404" algn="just" defTabSz="266809">
              <a:spcBef>
                <a:spcPts val="0"/>
              </a:spcBef>
              <a:buNone/>
              <a:tabLst>
                <a:tab pos="258952" algn="l"/>
              </a:tabLst>
              <a:defRPr sz="2490"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/>
          </a:p>
          <a:p>
            <a:pPr marL="266809" marR="266809" indent="-133404" algn="just" defTabSz="266809">
              <a:spcBef>
                <a:spcPts val="0"/>
              </a:spcBef>
              <a:buNone/>
              <a:tabLst>
                <a:tab pos="258952" algn="l"/>
              </a:tabLst>
              <a:defRPr sz="249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2</a:t>
            </a:r>
            <a:r>
              <a:rPr lang="en-US" dirty="0"/>
              <a:t>-3 nap </a:t>
            </a:r>
            <a:r>
              <a:rPr lang="en-US" dirty="0" err="1"/>
              <a:t>után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thymusból</a:t>
            </a:r>
            <a:r>
              <a:rPr lang="en-US" dirty="0" smtClean="0"/>
              <a:t> a </a:t>
            </a:r>
            <a:r>
              <a:rPr lang="en-US" dirty="0" err="1"/>
              <a:t>velőállományának</a:t>
            </a:r>
            <a:r>
              <a:rPr lang="en-US" dirty="0"/>
              <a:t> </a:t>
            </a:r>
            <a:r>
              <a:rPr lang="en-US" dirty="0" err="1"/>
              <a:t>venuláján</a:t>
            </a:r>
            <a:r>
              <a:rPr lang="en-US" dirty="0"/>
              <a:t> </a:t>
            </a:r>
            <a:r>
              <a:rPr lang="en-US" dirty="0" err="1"/>
              <a:t>keresztül</a:t>
            </a:r>
            <a:r>
              <a:rPr lang="en-US" dirty="0"/>
              <a:t> </a:t>
            </a:r>
            <a:r>
              <a:rPr lang="en-US" dirty="0" err="1"/>
              <a:t>kiáramlanak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/>
              <a:t>emigráció</a:t>
            </a:r>
            <a:r>
              <a:rPr lang="en-US" dirty="0"/>
              <a:t>)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benépesítik</a:t>
            </a:r>
            <a:r>
              <a:rPr lang="en-US" dirty="0"/>
              <a:t> a </a:t>
            </a:r>
            <a:r>
              <a:rPr lang="en-US" dirty="0" err="1"/>
              <a:t>perifériás</a:t>
            </a:r>
            <a:r>
              <a:rPr lang="en-US" dirty="0"/>
              <a:t> </a:t>
            </a:r>
            <a:r>
              <a:rPr lang="en-US" dirty="0" err="1"/>
              <a:t>nyirokszervek</a:t>
            </a:r>
            <a:r>
              <a:rPr lang="en-US" dirty="0"/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thymusdependens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régióját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nyirokcsomók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lép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266809" marR="266809" indent="-133404" algn="just" defTabSz="266809">
              <a:spcBef>
                <a:spcPts val="0"/>
              </a:spcBef>
              <a:buNone/>
              <a:tabLst>
                <a:tab pos="258952" algn="l"/>
              </a:tabLst>
              <a:defRPr sz="2490"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476305" marR="266809" algn="just" defTabSz="266809">
              <a:spcBef>
                <a:spcPts val="0"/>
              </a:spcBef>
              <a:buFont typeface="Symbol" charset="0"/>
              <a:buChar char="·"/>
              <a:tabLst>
                <a:tab pos="258952" algn="l"/>
              </a:tabLst>
              <a:defRPr sz="249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A </a:t>
            </a:r>
            <a:r>
              <a:rPr lang="en-US" dirty="0"/>
              <a:t>T-</a:t>
            </a:r>
            <a:r>
              <a:rPr lang="en-US" dirty="0" err="1"/>
              <a:t>sejtek</a:t>
            </a:r>
            <a:r>
              <a:rPr lang="en-US" dirty="0"/>
              <a:t> </a:t>
            </a:r>
            <a:r>
              <a:rPr lang="en-US" dirty="0" err="1"/>
              <a:t>hosszú</a:t>
            </a:r>
            <a:r>
              <a:rPr lang="en-US" dirty="0"/>
              <a:t> </a:t>
            </a:r>
            <a:r>
              <a:rPr lang="en-US" dirty="0" err="1"/>
              <a:t>életűek</a:t>
            </a:r>
            <a:r>
              <a:rPr lang="en-US" dirty="0"/>
              <a:t> (100 </a:t>
            </a:r>
            <a:r>
              <a:rPr lang="en-US" dirty="0" err="1" smtClean="0"/>
              <a:t>naptól</a:t>
            </a:r>
            <a:r>
              <a:rPr lang="en-US" dirty="0" smtClean="0"/>
              <a:t> </a:t>
            </a:r>
            <a:r>
              <a:rPr lang="en-US" dirty="0"/>
              <a:t>10 </a:t>
            </a:r>
            <a:r>
              <a:rPr lang="en-US" dirty="0" err="1"/>
              <a:t>év</a:t>
            </a:r>
            <a:r>
              <a:rPr lang="en-US" dirty="0"/>
              <a:t>)</a:t>
            </a:r>
            <a:r>
              <a:rPr lang="en-US" dirty="0" smtClean="0"/>
              <a:t>.</a:t>
            </a:r>
          </a:p>
          <a:p>
            <a:pPr marL="133405" marR="266809" indent="0" algn="just" defTabSz="266809">
              <a:spcBef>
                <a:spcPts val="0"/>
              </a:spcBef>
              <a:buNone/>
              <a:tabLst>
                <a:tab pos="258952" algn="l"/>
              </a:tabLst>
              <a:defRPr sz="2490"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/>
          </a:p>
          <a:p>
            <a:pPr marL="266809" marR="266809" indent="-133404" algn="just" defTabSz="266809">
              <a:spcBef>
                <a:spcPts val="0"/>
              </a:spcBef>
              <a:buNone/>
              <a:tabLst>
                <a:tab pos="258952" algn="l"/>
              </a:tabLst>
              <a:defRPr sz="249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>
                <a:latin typeface="Symbol"/>
                <a:ea typeface="Symbol"/>
                <a:cs typeface="Symbol"/>
                <a:sym typeface="Symbol"/>
              </a:rPr>
              <a:t>·	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Sejt</a:t>
            </a:r>
            <a:r>
              <a:rPr lang="en-US" dirty="0" err="1"/>
              <a:t>membránjukon</a:t>
            </a:r>
            <a:r>
              <a:rPr lang="en-US" dirty="0"/>
              <a:t> thymus </a:t>
            </a:r>
            <a:r>
              <a:rPr lang="en-US" dirty="0" err="1"/>
              <a:t>eredetre</a:t>
            </a:r>
            <a:r>
              <a:rPr lang="en-US" dirty="0"/>
              <a:t> </a:t>
            </a:r>
            <a:r>
              <a:rPr lang="en-US" dirty="0" err="1"/>
              <a:t>utaló</a:t>
            </a:r>
            <a:r>
              <a:rPr lang="en-US" dirty="0"/>
              <a:t> </a:t>
            </a:r>
            <a:r>
              <a:rPr lang="en-US" dirty="0" err="1"/>
              <a:t>antigéneket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antigénekkel</a:t>
            </a:r>
            <a:r>
              <a:rPr lang="en-US" dirty="0"/>
              <a:t> </a:t>
            </a:r>
            <a:r>
              <a:rPr lang="en-US" dirty="0" err="1"/>
              <a:t>specifikus</a:t>
            </a:r>
            <a:r>
              <a:rPr lang="en-US" dirty="0"/>
              <a:t> </a:t>
            </a:r>
            <a:r>
              <a:rPr lang="en-US" dirty="0" err="1"/>
              <a:t>kötődésre</a:t>
            </a:r>
            <a:r>
              <a:rPr lang="en-US" dirty="0"/>
              <a:t> </a:t>
            </a:r>
            <a:r>
              <a:rPr lang="en-US" dirty="0" err="1"/>
              <a:t>képes</a:t>
            </a:r>
            <a:r>
              <a:rPr lang="en-US" dirty="0"/>
              <a:t> </a:t>
            </a:r>
            <a:r>
              <a:rPr lang="en-US" dirty="0" err="1"/>
              <a:t>antigénfelismerő</a:t>
            </a:r>
            <a:r>
              <a:rPr lang="en-US" dirty="0"/>
              <a:t> (</a:t>
            </a:r>
            <a:r>
              <a:rPr lang="en-US" dirty="0" err="1"/>
              <a:t>antigénkötő</a:t>
            </a:r>
            <a:r>
              <a:rPr lang="en-US" dirty="0"/>
              <a:t>) </a:t>
            </a:r>
            <a:r>
              <a:rPr lang="en-US" dirty="0" err="1"/>
              <a:t>receptorokat</a:t>
            </a:r>
            <a:r>
              <a:rPr lang="en-US" dirty="0"/>
              <a:t> </a:t>
            </a:r>
            <a:r>
              <a:rPr lang="en-US" dirty="0" err="1"/>
              <a:t>találunk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 descr="ossejt_balazscsd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56" y="5305778"/>
            <a:ext cx="2497666" cy="162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752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5 alcsoportja van:"/>
          <p:cNvSpPr>
            <a:spLocks noGrp="1"/>
          </p:cNvSpPr>
          <p:nvPr>
            <p:ph type="title"/>
          </p:nvPr>
        </p:nvSpPr>
        <p:spPr>
          <a:xfrm>
            <a:off x="268111" y="312539"/>
            <a:ext cx="8523111" cy="70045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R="457200" algn="just" defTabSz="457200">
              <a:defRPr sz="4000" b="1" i="1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dirty="0">
                <a:solidFill>
                  <a:srgbClr val="800000"/>
                </a:solidFill>
              </a:rPr>
              <a:t>T-</a:t>
            </a:r>
            <a:r>
              <a:rPr lang="en-US" dirty="0" err="1" smtClean="0">
                <a:solidFill>
                  <a:srgbClr val="800000"/>
                </a:solidFill>
              </a:rPr>
              <a:t>lymphocytáknak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dirty="0" smtClean="0">
                <a:solidFill>
                  <a:srgbClr val="800000"/>
                </a:solidFill>
              </a:rPr>
              <a:t>5 </a:t>
            </a:r>
            <a:r>
              <a:rPr dirty="0" err="1" smtClean="0">
                <a:solidFill>
                  <a:srgbClr val="800000"/>
                </a:solidFill>
              </a:rPr>
              <a:t>alcsoportja</a:t>
            </a:r>
            <a:r>
              <a:rPr dirty="0" smtClean="0">
                <a:solidFill>
                  <a:srgbClr val="800000"/>
                </a:solidFill>
              </a:rPr>
              <a:t>:</a:t>
            </a:r>
            <a:endParaRPr dirty="0">
              <a:solidFill>
                <a:srgbClr val="800000"/>
              </a:solidFill>
            </a:endParaRPr>
          </a:p>
        </p:txBody>
      </p:sp>
      <p:sp>
        <p:nvSpPr>
          <p:cNvPr id="166" name="Iniciátor sejt (Ti):…"/>
          <p:cNvSpPr>
            <a:spLocks noGrp="1"/>
          </p:cNvSpPr>
          <p:nvPr>
            <p:ph type="body" idx="1"/>
          </p:nvPr>
        </p:nvSpPr>
        <p:spPr>
          <a:xfrm>
            <a:off x="500393" y="1239341"/>
            <a:ext cx="8431940" cy="532188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253951" indent="0" algn="just" defTabSz="253951">
              <a:spcBef>
                <a:spcPts val="0"/>
              </a:spcBef>
              <a:buNone/>
              <a:defRPr sz="2370" u="sng">
                <a:latin typeface="Arial"/>
                <a:ea typeface="Arial"/>
                <a:cs typeface="Arial"/>
                <a:sym typeface="Arial"/>
              </a:defRPr>
            </a:pPr>
            <a:r>
              <a:rPr b="1" dirty="0">
                <a:solidFill>
                  <a:srgbClr val="800000"/>
                </a:solidFill>
              </a:rPr>
              <a:t>Iniciátor sejt (T</a:t>
            </a:r>
            <a:r>
              <a:rPr b="1" baseline="-5999" dirty="0">
                <a:solidFill>
                  <a:srgbClr val="800000"/>
                </a:solidFill>
              </a:rPr>
              <a:t>i</a:t>
            </a:r>
            <a:r>
              <a:rPr b="1" dirty="0">
                <a:solidFill>
                  <a:srgbClr val="800000"/>
                </a:solidFill>
              </a:rPr>
              <a:t>):</a:t>
            </a:r>
          </a:p>
          <a:p>
            <a:pPr marL="0" marR="253951" indent="0" algn="just" defTabSz="253951">
              <a:spcBef>
                <a:spcPts val="0"/>
              </a:spcBef>
              <a:buNone/>
              <a:defRPr sz="237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Celluláris immunválasz megindítása,</a:t>
            </a:r>
          </a:p>
          <a:p>
            <a:pPr marL="0" marR="253951" indent="0" algn="just" defTabSz="253951">
              <a:spcBef>
                <a:spcPts val="0"/>
              </a:spcBef>
              <a:buNone/>
              <a:defRPr sz="2370" u="sng">
                <a:latin typeface="Helvetica"/>
                <a:ea typeface="Helvetica"/>
                <a:cs typeface="Helvetica"/>
                <a:sym typeface="Helvetica"/>
              </a:defRPr>
            </a:pPr>
            <a:r>
              <a:rPr b="1" dirty="0">
                <a:solidFill>
                  <a:srgbClr val="800000"/>
                </a:solidFill>
              </a:rPr>
              <a:t>Helper (segítő) sejtek (T</a:t>
            </a:r>
            <a:r>
              <a:rPr b="1" baseline="-5999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/CD4 marker/</a:t>
            </a:r>
            <a:r>
              <a:rPr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dirty="0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53951" indent="0" algn="just" defTabSz="253951">
              <a:spcBef>
                <a:spcPts val="0"/>
              </a:spcBef>
              <a:buNone/>
              <a:defRPr sz="237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Celluláris és humorális immunfolyamatokat serkentik</a:t>
            </a:r>
            <a:r>
              <a:rPr dirty="0" smtClean="0"/>
              <a:t>.</a:t>
            </a:r>
            <a:r>
              <a:rPr lang="hu-HU" dirty="0" smtClean="0"/>
              <a:t> A többi l</a:t>
            </a:r>
            <a:r>
              <a:rPr lang="en-US" dirty="0" err="1" smtClean="0"/>
              <a:t>ymphocytát</a:t>
            </a:r>
            <a:r>
              <a:rPr lang="en-US" dirty="0" smtClean="0"/>
              <a:t> </a:t>
            </a:r>
            <a:r>
              <a:rPr lang="en-US" dirty="0" err="1" smtClean="0"/>
              <a:t>szabályozza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53951" indent="0" algn="just" defTabSz="253951">
              <a:spcBef>
                <a:spcPts val="0"/>
              </a:spcBef>
              <a:buNone/>
              <a:defRPr sz="237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B lymphocyták működését serkentik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53951" indent="0" algn="just" defTabSz="253951">
              <a:spcBef>
                <a:spcPts val="0"/>
              </a:spcBef>
              <a:buNone/>
              <a:defRPr sz="2370" u="sng">
                <a:latin typeface="Arial"/>
                <a:ea typeface="Arial"/>
                <a:cs typeface="Arial"/>
                <a:sym typeface="Arial"/>
              </a:defRPr>
            </a:pPr>
            <a:r>
              <a:rPr b="1" dirty="0">
                <a:solidFill>
                  <a:srgbClr val="800000"/>
                </a:solidFill>
              </a:rPr>
              <a:t>Citotoxikus sejtek (T</a:t>
            </a:r>
            <a:r>
              <a:rPr b="1" baseline="-5999" dirty="0">
                <a:solidFill>
                  <a:srgbClr val="800000"/>
                </a:solidFill>
              </a:rPr>
              <a:t>c</a:t>
            </a:r>
            <a:r>
              <a:rPr b="1" dirty="0">
                <a:solidFill>
                  <a:srgbClr val="800000"/>
                </a:solidFill>
              </a:rPr>
              <a:t>)</a:t>
            </a:r>
            <a:r>
              <a:rPr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/CD8/</a:t>
            </a:r>
            <a:r>
              <a:rPr b="1" dirty="0">
                <a:solidFill>
                  <a:srgbClr val="800000"/>
                </a:solidFill>
              </a:rPr>
              <a:t>:</a:t>
            </a:r>
          </a:p>
          <a:p>
            <a:pPr marL="0" marR="253951" indent="0" algn="just" defTabSz="253951">
              <a:spcBef>
                <a:spcPts val="0"/>
              </a:spcBef>
              <a:buNone/>
              <a:defRPr sz="237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Az idegen sejteket feloldják és elpusztítják.</a:t>
            </a:r>
          </a:p>
          <a:p>
            <a:pPr marL="0" marR="253951" indent="0" algn="just" defTabSz="253951">
              <a:spcBef>
                <a:spcPts val="0"/>
              </a:spcBef>
              <a:buNone/>
              <a:defRPr sz="2370" u="sng">
                <a:latin typeface="Arial"/>
                <a:ea typeface="Arial"/>
                <a:cs typeface="Arial"/>
                <a:sym typeface="Arial"/>
              </a:defRPr>
            </a:pPr>
            <a:r>
              <a:rPr b="1" dirty="0">
                <a:solidFill>
                  <a:srgbClr val="800000"/>
                </a:solidFill>
              </a:rPr>
              <a:t>Szuppresszor sejtek (T</a:t>
            </a:r>
            <a:r>
              <a:rPr b="1" baseline="-5999" dirty="0">
                <a:solidFill>
                  <a:srgbClr val="800000"/>
                </a:solidFill>
              </a:rPr>
              <a:t>s</a:t>
            </a:r>
            <a:r>
              <a:rPr b="1" dirty="0">
                <a:solidFill>
                  <a:srgbClr val="800000"/>
                </a:solidFill>
              </a:rPr>
              <a:t>):</a:t>
            </a:r>
          </a:p>
          <a:p>
            <a:pPr marL="0" marR="253951" indent="0" algn="just" defTabSz="253951">
              <a:spcBef>
                <a:spcPts val="0"/>
              </a:spcBef>
              <a:buNone/>
              <a:defRPr sz="237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Gátló hatást fejtenek ki a citotoxikus sejtekre és a B-lymphocytákra.</a:t>
            </a:r>
          </a:p>
          <a:p>
            <a:pPr marL="0" marR="253951" indent="0" algn="just" defTabSz="253951">
              <a:spcBef>
                <a:spcPts val="0"/>
              </a:spcBef>
              <a:buNone/>
              <a:defRPr sz="2370" u="sng">
                <a:latin typeface="Arial"/>
                <a:ea typeface="Arial"/>
                <a:cs typeface="Arial"/>
                <a:sym typeface="Arial"/>
              </a:defRPr>
            </a:pPr>
            <a:r>
              <a:rPr b="1" dirty="0">
                <a:solidFill>
                  <a:srgbClr val="800000"/>
                </a:solidFill>
              </a:rPr>
              <a:t>Memóriasejetek (T</a:t>
            </a:r>
            <a:r>
              <a:rPr b="1" baseline="-5999" dirty="0">
                <a:solidFill>
                  <a:srgbClr val="800000"/>
                </a:solidFill>
              </a:rPr>
              <a:t>m</a:t>
            </a:r>
            <a:r>
              <a:rPr b="1" dirty="0">
                <a:solidFill>
                  <a:srgbClr val="800000"/>
                </a:solidFill>
              </a:rPr>
              <a:t>):</a:t>
            </a:r>
            <a:endParaRPr b="1" u="none" dirty="0">
              <a:solidFill>
                <a:srgbClr val="800000"/>
              </a:solidFill>
            </a:endParaRPr>
          </a:p>
          <a:p>
            <a:pPr marL="0" marR="253951" indent="0" algn="just" defTabSz="253951">
              <a:spcBef>
                <a:spcPts val="0"/>
              </a:spcBef>
              <a:buNone/>
              <a:defRPr sz="237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Tárolják az idegen anyaggal való találkozás emlékét és biztosítják egy újabb, azonos antigéninvázió esetén az elegendő immunanyagkészletet.</a:t>
            </a:r>
          </a:p>
          <a:p>
            <a:pPr marL="0" marR="253951" indent="0" algn="just" defTabSz="253951">
              <a:spcBef>
                <a:spcPts val="0"/>
              </a:spcBef>
              <a:buNone/>
              <a:defRPr sz="237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253951" indent="0" algn="just" defTabSz="253951">
              <a:spcBef>
                <a:spcPts val="0"/>
              </a:spcBef>
              <a:buNone/>
              <a:defRPr sz="237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pic>
        <p:nvPicPr>
          <p:cNvPr id="2" name="Picture 1" descr="200px-HIV-budding-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67" y="2837392"/>
            <a:ext cx="1651955" cy="10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27121"/>
      </p:ext>
    </p:extLst>
  </p:cSld>
  <p:clrMapOvr>
    <a:masterClrMapping/>
  </p:clrMapOvr>
  <p:transition xmlns:p14="http://schemas.microsoft.com/office/powerpoint/2010/main" spd="med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Nullsejtek</a:t>
            </a:r>
            <a:r>
              <a:rPr lang="en-US" dirty="0" smtClean="0"/>
              <a:t> (Killer-</a:t>
            </a:r>
            <a:r>
              <a:rPr lang="en-US" dirty="0" err="1" smtClean="0"/>
              <a:t>sejtek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253951" indent="0" algn="just" defTabSz="253951">
              <a:spcBef>
                <a:spcPts val="0"/>
              </a:spcBef>
              <a:buNone/>
              <a:defRPr sz="237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A </a:t>
            </a:r>
            <a:r>
              <a:rPr lang="en-US" dirty="0" err="1"/>
              <a:t>keringő</a:t>
            </a:r>
            <a:r>
              <a:rPr lang="en-US" dirty="0"/>
              <a:t> </a:t>
            </a:r>
            <a:r>
              <a:rPr lang="en-US" dirty="0" err="1"/>
              <a:t>lymphocyták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része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rendelkezik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 T-, </a:t>
            </a:r>
            <a:r>
              <a:rPr lang="en-US" dirty="0" err="1"/>
              <a:t>sem</a:t>
            </a:r>
            <a:r>
              <a:rPr lang="en-US" dirty="0"/>
              <a:t> a B-</a:t>
            </a:r>
            <a:r>
              <a:rPr lang="en-US" dirty="0" err="1"/>
              <a:t>sejtekre</a:t>
            </a:r>
            <a:r>
              <a:rPr lang="en-US" dirty="0"/>
              <a:t> </a:t>
            </a:r>
            <a:r>
              <a:rPr lang="en-US" dirty="0" err="1"/>
              <a:t>jellemző</a:t>
            </a:r>
            <a:r>
              <a:rPr lang="en-US" dirty="0"/>
              <a:t> </a:t>
            </a:r>
            <a:r>
              <a:rPr lang="en-US" dirty="0" err="1"/>
              <a:t>felszíni</a:t>
            </a:r>
            <a:r>
              <a:rPr lang="en-US" dirty="0"/>
              <a:t> </a:t>
            </a:r>
            <a:r>
              <a:rPr lang="en-US" dirty="0" err="1"/>
              <a:t>markerekkel</a:t>
            </a:r>
            <a:r>
              <a:rPr lang="en-US" dirty="0"/>
              <a:t>, </a:t>
            </a:r>
            <a:r>
              <a:rPr lang="en-US" dirty="0" err="1"/>
              <a:t>ezért</a:t>
            </a:r>
            <a:r>
              <a:rPr lang="en-US" dirty="0"/>
              <a:t> </a:t>
            </a:r>
            <a:r>
              <a:rPr lang="en-US" dirty="0" err="1"/>
              <a:t>ezeket</a:t>
            </a:r>
            <a:r>
              <a:rPr lang="en-US" dirty="0"/>
              <a:t> </a:t>
            </a:r>
            <a:r>
              <a:rPr lang="en-US" dirty="0" err="1"/>
              <a:t>nullsejteknek</a:t>
            </a:r>
            <a:r>
              <a:rPr lang="en-US" dirty="0"/>
              <a:t> </a:t>
            </a:r>
            <a:r>
              <a:rPr lang="en-US" dirty="0" err="1"/>
              <a:t>szokták</a:t>
            </a:r>
            <a:r>
              <a:rPr lang="en-US" dirty="0"/>
              <a:t> </a:t>
            </a:r>
            <a:r>
              <a:rPr lang="en-US" dirty="0" err="1"/>
              <a:t>nevezni</a:t>
            </a:r>
            <a:r>
              <a:rPr lang="en-US" dirty="0" smtClean="0"/>
              <a:t>.</a:t>
            </a:r>
          </a:p>
          <a:p>
            <a:pPr marL="0" marR="253951" indent="0" algn="just" defTabSz="253951">
              <a:spcBef>
                <a:spcPts val="0"/>
              </a:spcBef>
              <a:buNone/>
              <a:defRPr sz="2370"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/>
          </a:p>
          <a:p>
            <a:pPr marL="0" marR="253951" indent="0" algn="just" defTabSz="253951">
              <a:spcBef>
                <a:spcPts val="0"/>
              </a:spcBef>
              <a:buNone/>
              <a:defRPr sz="237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err="1"/>
              <a:t>Ezek</a:t>
            </a:r>
            <a:r>
              <a:rPr lang="en-US" dirty="0"/>
              <a:t> </a:t>
            </a:r>
            <a:r>
              <a:rPr lang="en-US" dirty="0" err="1"/>
              <a:t>igen</a:t>
            </a:r>
            <a:r>
              <a:rPr lang="en-US" dirty="0"/>
              <a:t> </a:t>
            </a:r>
            <a:r>
              <a:rPr lang="en-US" dirty="0" err="1"/>
              <a:t>agresszív</a:t>
            </a:r>
            <a:r>
              <a:rPr lang="en-US" dirty="0"/>
              <a:t>, </a:t>
            </a:r>
            <a:r>
              <a:rPr lang="en-US" dirty="0" err="1"/>
              <a:t>természetes</a:t>
            </a:r>
            <a:r>
              <a:rPr lang="en-US" dirty="0"/>
              <a:t> </a:t>
            </a:r>
            <a:r>
              <a:rPr lang="en-US" dirty="0" err="1"/>
              <a:t>ölősejtek</a:t>
            </a:r>
            <a:r>
              <a:rPr lang="en-US" dirty="0"/>
              <a:t>, </a:t>
            </a:r>
            <a:r>
              <a:rPr lang="en-US" dirty="0" err="1"/>
              <a:t>amelyek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 smtClean="0"/>
              <a:t>specifikusan</a:t>
            </a:r>
            <a:r>
              <a:rPr lang="en-US" dirty="0" smtClean="0"/>
              <a:t>, </a:t>
            </a:r>
            <a:r>
              <a:rPr lang="en-US" dirty="0" err="1"/>
              <a:t>számos</a:t>
            </a:r>
            <a:r>
              <a:rPr lang="en-US" dirty="0"/>
              <a:t> </a:t>
            </a:r>
            <a:r>
              <a:rPr lang="en-US" dirty="0" err="1"/>
              <a:t>sejtféleséget</a:t>
            </a:r>
            <a:r>
              <a:rPr lang="en-US" dirty="0"/>
              <a:t> </a:t>
            </a:r>
            <a:r>
              <a:rPr lang="en-US" dirty="0" err="1"/>
              <a:t>képesek</a:t>
            </a:r>
            <a:r>
              <a:rPr lang="en-US" dirty="0"/>
              <a:t> </a:t>
            </a:r>
            <a:r>
              <a:rPr lang="en-US" dirty="0" err="1"/>
              <a:t>elpusztítani</a:t>
            </a:r>
            <a:r>
              <a:rPr lang="en-US" dirty="0"/>
              <a:t> (pl. </a:t>
            </a:r>
            <a:r>
              <a:rPr lang="en-US" dirty="0" err="1"/>
              <a:t>daganatsejteket</a:t>
            </a:r>
            <a:r>
              <a:rPr lang="en-US" dirty="0"/>
              <a:t>)</a:t>
            </a:r>
            <a:r>
              <a:rPr lang="en-US" dirty="0" smtClean="0"/>
              <a:t>.</a:t>
            </a:r>
          </a:p>
          <a:p>
            <a:pPr marL="0" marR="253951" indent="0" algn="just" defTabSz="253951">
              <a:spcBef>
                <a:spcPts val="0"/>
              </a:spcBef>
              <a:buNone/>
              <a:defRPr sz="2370"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53951" indent="0" algn="ctr" defTabSz="253951">
              <a:spcBef>
                <a:spcPts val="0"/>
              </a:spcBef>
              <a:buNone/>
              <a:defRPr sz="237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err="1">
                <a:solidFill>
                  <a:srgbClr val="800000"/>
                </a:solidFill>
                <a:ea typeface="Times New Roman"/>
                <a:cs typeface="Times New Roman"/>
                <a:sym typeface="Times New Roman"/>
              </a:rPr>
              <a:t>Azokat</a:t>
            </a:r>
            <a:r>
              <a:rPr lang="en-US" dirty="0">
                <a:solidFill>
                  <a:srgbClr val="800000"/>
                </a:solidFill>
                <a:ea typeface="Times New Roman"/>
                <a:cs typeface="Times New Roman"/>
                <a:sym typeface="Times New Roman"/>
              </a:rPr>
              <a:t> a </a:t>
            </a:r>
            <a:r>
              <a:rPr lang="en-US" dirty="0" err="1">
                <a:solidFill>
                  <a:srgbClr val="800000"/>
                </a:solidFill>
                <a:ea typeface="Times New Roman"/>
                <a:cs typeface="Times New Roman"/>
                <a:sym typeface="Times New Roman"/>
              </a:rPr>
              <a:t>sejteket</a:t>
            </a:r>
            <a:r>
              <a:rPr lang="en-US" dirty="0">
                <a:solidFill>
                  <a:srgbClr val="800000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800000"/>
                </a:solidFill>
                <a:ea typeface="Times New Roman"/>
                <a:cs typeface="Times New Roman"/>
                <a:sym typeface="Times New Roman"/>
              </a:rPr>
              <a:t>pusztítjá</a:t>
            </a:r>
            <a:r>
              <a:rPr lang="en-US" dirty="0" err="1">
                <a:solidFill>
                  <a:srgbClr val="800000"/>
                </a:solidFill>
              </a:rPr>
              <a:t>k</a:t>
            </a:r>
            <a:r>
              <a:rPr lang="en-US" dirty="0">
                <a:solidFill>
                  <a:srgbClr val="800000"/>
                </a:solidFill>
              </a:rPr>
              <a:t> el, </a:t>
            </a:r>
            <a:r>
              <a:rPr lang="en-US" dirty="0" err="1">
                <a:solidFill>
                  <a:srgbClr val="800000"/>
                </a:solidFill>
              </a:rPr>
              <a:t>amelyekkel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az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ellenanyag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az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antigénnel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már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kötődött</a:t>
            </a:r>
            <a:r>
              <a:rPr lang="en-US" dirty="0">
                <a:solidFill>
                  <a:srgbClr val="80000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 descr="rakos_sej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057400"/>
            <a:ext cx="7416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829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mmunvédekezé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Immunitás</a:t>
            </a:r>
            <a:r>
              <a:rPr lang="en-US" b="1" dirty="0" smtClean="0"/>
              <a:t>  </a:t>
            </a:r>
            <a:br>
              <a:rPr lang="en-US" b="1" dirty="0" smtClean="0"/>
            </a:br>
            <a:r>
              <a:rPr lang="en-US" b="1" dirty="0" err="1"/>
              <a:t>V</a:t>
            </a:r>
            <a:r>
              <a:rPr lang="en-US" b="1" dirty="0" err="1" smtClean="0"/>
              <a:t>édettség</a:t>
            </a:r>
            <a:endParaRPr b="1" dirty="0"/>
          </a:p>
        </p:txBody>
      </p:sp>
      <p:sp>
        <p:nvSpPr>
          <p:cNvPr id="136" name="Immunitás = védettség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marR="321457" indent="0" algn="ctr" defTabSz="321457">
              <a:spcBef>
                <a:spcPts val="0"/>
              </a:spcBef>
              <a:buNone/>
              <a:defRPr sz="1400" b="1" u="sng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0" marR="321457" indent="0" algn="ctr" defTabSz="321457">
              <a:spcBef>
                <a:spcPts val="0"/>
              </a:spcBef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Az </a:t>
            </a:r>
            <a:r>
              <a:rPr dirty="0"/>
              <a:t>immunvédekezés </a:t>
            </a:r>
            <a:endParaRPr lang="hu-HU" dirty="0" smtClean="0"/>
          </a:p>
          <a:p>
            <a:pPr marL="0" marR="321457" indent="0" algn="ctr" defTabSz="321457">
              <a:spcBef>
                <a:spcPts val="0"/>
              </a:spcBef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u="sng" dirty="0" smtClean="0"/>
              <a:t>komplex </a:t>
            </a:r>
            <a:r>
              <a:rPr u="sng" dirty="0"/>
              <a:t>folyamat</a:t>
            </a:r>
            <a:r>
              <a:rPr dirty="0"/>
              <a:t> (jelenség), melynek során az immunrendszer elemei aktív kölcsönhatásba lépnek a szervezetbe került idegen anyagokkal, esetleg saját, megváltozott sejtjeikkel.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Működésének alapja</a:t>
            </a:r>
            <a:r>
              <a:rPr dirty="0"/>
              <a:t> a „saját” és az „idegen” felismerésének a képessége.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2" name="Picture 1" descr="image-IMMUNITY_9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67" y="0"/>
            <a:ext cx="2153355" cy="2153355"/>
          </a:xfrm>
          <a:prstGeom prst="rect">
            <a:avLst/>
          </a:prstGeom>
        </p:spPr>
      </p:pic>
      <p:pic>
        <p:nvPicPr>
          <p:cNvPr id="3" name="Picture 2" descr="000028860_t-cell.jpg.jpg_or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11778" cy="198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06196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1222981-bases-du-système-immunitaire-la-fonction-des-cellules-t-helper-eps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8" y="0"/>
            <a:ext cx="8080022" cy="684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6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1_0001_524_Immunolog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38" y="0"/>
            <a:ext cx="7329939" cy="664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145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ím"/>
          <p:cNvSpPr>
            <a:spLocks noGrp="1"/>
          </p:cNvSpPr>
          <p:nvPr>
            <p:ph type="title"/>
          </p:nvPr>
        </p:nvSpPr>
        <p:spPr>
          <a:xfrm>
            <a:off x="669727" y="112889"/>
            <a:ext cx="7804547" cy="64911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64300">
              <a:defRPr sz="3200"/>
            </a:pPr>
            <a:r>
              <a:rPr lang="en-US" b="1" dirty="0">
                <a:solidFill>
                  <a:srgbClr val="0000FF"/>
                </a:solidFill>
              </a:rPr>
              <a:t>ANTIGÉN (</a:t>
            </a:r>
            <a:r>
              <a:rPr lang="en-US" b="1" dirty="0" err="1">
                <a:solidFill>
                  <a:srgbClr val="0000FF"/>
                </a:solidFill>
              </a:rPr>
              <a:t>Immunogén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endParaRPr b="1" dirty="0">
              <a:solidFill>
                <a:srgbClr val="0000FF"/>
              </a:solidFill>
            </a:endParaRPr>
          </a:p>
        </p:txBody>
      </p:sp>
      <p:sp>
        <p:nvSpPr>
          <p:cNvPr id="169" name="ANTIGÉN (Immunogén)…"/>
          <p:cNvSpPr>
            <a:spLocks noGrp="1"/>
          </p:cNvSpPr>
          <p:nvPr>
            <p:ph type="body" idx="1"/>
          </p:nvPr>
        </p:nvSpPr>
        <p:spPr>
          <a:xfrm>
            <a:off x="282222" y="762000"/>
            <a:ext cx="8692445" cy="591255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0" marR="321457" indent="0" algn="ctr" defTabSz="321457">
              <a:spcBef>
                <a:spcPts val="0"/>
              </a:spcBef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Minden olyan anyag, amely a szervezetbe jutva </a:t>
            </a:r>
            <a:r>
              <a:rPr b="1" dirty="0">
                <a:solidFill>
                  <a:srgbClr val="660066"/>
                </a:solidFill>
              </a:rPr>
              <a:t>ellenanyag-termelést indít meg,</a:t>
            </a:r>
            <a:r>
              <a:rPr b="1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s a képződött ellenanyaggal specifikusan kötődik, azaz immunválaszt vált ki.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b="1" dirty="0">
                <a:solidFill>
                  <a:srgbClr val="660066"/>
                </a:solidFill>
              </a:rPr>
              <a:t>SAJÁT</a:t>
            </a:r>
            <a:r>
              <a:rPr dirty="0"/>
              <a:t> anyagának tekinti az immunrendszer minden olyan vegyületet, amellyel az intrauterin életben, az </a:t>
            </a:r>
            <a:r>
              <a:rPr b="1" dirty="0"/>
              <a:t>immunológiai éretlenség stádiumában</a:t>
            </a:r>
            <a:r>
              <a:rPr dirty="0"/>
              <a:t> találkozott.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Ha a megszületés után a szervezet az említett anyaggal ismét kontaktusba kerül, már nem indítja el az immunválaszt ellene </a:t>
            </a:r>
            <a:r>
              <a:rPr b="1" dirty="0">
                <a:solidFill>
                  <a:srgbClr val="660066"/>
                </a:solidFill>
              </a:rPr>
              <a:t>immuntolerancia.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 dirty="0">
              <a:solidFill>
                <a:srgbClr val="FF0000"/>
              </a:solidFill>
            </a:endParaRPr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b="1" dirty="0">
                <a:solidFill>
                  <a:srgbClr val="FF0000"/>
                </a:solidFill>
              </a:rPr>
              <a:t>IDEGEN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/>
              <a:t>marad a szervezet számára minden olyan anyag, amellyel csak ez </a:t>
            </a:r>
            <a:r>
              <a:rPr b="1" dirty="0">
                <a:solidFill>
                  <a:srgbClr val="FF0000"/>
                </a:solidFill>
              </a:rPr>
              <a:t>immunológiai érettség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b="1" dirty="0">
                <a:solidFill>
                  <a:srgbClr val="FF0000"/>
                </a:solidFill>
              </a:rPr>
              <a:t>állapotában találkozik.</a:t>
            </a:r>
            <a:endParaRPr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Az immunológiai érettség a megszületéskor ill. közvetlen utána alakul ki.</a:t>
            </a:r>
          </a:p>
        </p:txBody>
      </p:sp>
    </p:spTree>
    <p:extLst>
      <p:ext uri="{BB962C8B-B14F-4D97-AF65-F5344CB8AC3E}">
        <p14:creationId xmlns:p14="http://schemas.microsoft.com/office/powerpoint/2010/main" val="421489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Antigének jellemzője: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632474"/>
          </a:xfrm>
          <a:prstGeom prst="rect">
            <a:avLst/>
          </a:prstGeom>
        </p:spPr>
        <p:txBody>
          <a:bodyPr/>
          <a:lstStyle/>
          <a:p>
            <a:pPr marR="321457" algn="just" defTabSz="321457">
              <a:defRPr sz="3000" b="1" u="sng">
                <a:solidFill>
                  <a:srgbClr val="FF93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rgbClr val="0000FF"/>
                </a:solidFill>
              </a:rPr>
              <a:t>Antigének jellemzője</a:t>
            </a:r>
            <a:r>
              <a:rPr b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172" name="1. specifitás – hatására a képződött ellenanyaghoz v. immunsejthez specifikusan kötődni képes,…"/>
          <p:cNvSpPr>
            <a:spLocks noGrp="1"/>
          </p:cNvSpPr>
          <p:nvPr>
            <p:ph type="body" idx="1"/>
          </p:nvPr>
        </p:nvSpPr>
        <p:spPr>
          <a:xfrm>
            <a:off x="183444" y="798822"/>
            <a:ext cx="8777112" cy="580517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270023" indent="0" algn="just" defTabSz="270023">
              <a:spcBef>
                <a:spcPts val="0"/>
              </a:spcBef>
              <a:buNone/>
              <a:defRPr sz="2520" b="1" u="sng">
                <a:latin typeface="Helvetica"/>
                <a:ea typeface="Helvetica"/>
                <a:cs typeface="Helvetica"/>
                <a:sym typeface="Helvetica"/>
              </a:defRPr>
            </a:pPr>
            <a:endParaRPr sz="2800" b="0" u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70023" indent="0" algn="just" defTabSz="270023">
              <a:spcBef>
                <a:spcPts val="0"/>
              </a:spcBef>
              <a:buNone/>
              <a:defRPr sz="252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b="0" dirty="0">
                <a:solidFill>
                  <a:srgbClr val="000090"/>
                </a:solidFill>
                <a:latin typeface="Times New Roman"/>
                <a:ea typeface="Arial"/>
                <a:cs typeface="Times New Roman"/>
                <a:sym typeface="Arial"/>
              </a:rPr>
              <a:t> 1</a:t>
            </a:r>
            <a:r>
              <a:rPr sz="2800" b="0" u="sng" dirty="0">
                <a:solidFill>
                  <a:srgbClr val="0000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sz="2800" u="sng" dirty="0">
                <a:solidFill>
                  <a:srgbClr val="000090"/>
                </a:solidFill>
                <a:latin typeface="Times New Roman"/>
                <a:ea typeface="Arial"/>
                <a:cs typeface="Times New Roman"/>
                <a:sym typeface="Arial"/>
              </a:rPr>
              <a:t>specifitás</a:t>
            </a:r>
            <a:r>
              <a:rPr sz="28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 hatására a képződött ellenanyaghoz v. immunsejthez specifikusan kötődni képes, </a:t>
            </a:r>
            <a:endParaRPr lang="hu-HU" sz="2800" dirty="0" smtClean="0">
              <a:latin typeface="Times New Roman"/>
              <a:cs typeface="Times New Roman"/>
            </a:endParaRPr>
          </a:p>
          <a:p>
            <a:pPr marL="0" marR="270023" indent="0" algn="just" defTabSz="270023">
              <a:spcBef>
                <a:spcPts val="0"/>
              </a:spcBef>
              <a:buNone/>
              <a:defRPr sz="2520" b="1">
                <a:latin typeface="Helvetica"/>
                <a:ea typeface="Helvetica"/>
                <a:cs typeface="Helvetica"/>
                <a:sym typeface="Helvetica"/>
              </a:defRPr>
            </a:pPr>
            <a:endParaRPr sz="2800" dirty="0">
              <a:latin typeface="Times New Roman"/>
              <a:cs typeface="Times New Roman"/>
            </a:endParaRPr>
          </a:p>
          <a:p>
            <a:pPr marL="0" marR="270023" indent="0" defTabSz="270023">
              <a:spcBef>
                <a:spcPts val="0"/>
              </a:spcBef>
              <a:buNone/>
              <a:defRPr sz="252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>
                <a:solidFill>
                  <a:srgbClr val="000090"/>
                </a:solidFill>
                <a:latin typeface="Times New Roman"/>
                <a:cs typeface="Times New Roman"/>
              </a:rPr>
              <a:t>2. </a:t>
            </a:r>
            <a:r>
              <a:rPr sz="2800" u="sng" dirty="0">
                <a:solidFill>
                  <a:srgbClr val="000090"/>
                </a:solidFill>
                <a:latin typeface="Times New Roman"/>
                <a:cs typeface="Times New Roman"/>
              </a:rPr>
              <a:t>Immunogenitás</a:t>
            </a:r>
            <a:r>
              <a:rPr sz="28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 immunválasz megindító képesség</a:t>
            </a:r>
            <a:r>
              <a:rPr sz="2800" dirty="0">
                <a:latin typeface="Times New Roman"/>
                <a:ea typeface="Arial"/>
                <a:cs typeface="Times New Roman"/>
                <a:sym typeface="Arial"/>
              </a:rPr>
              <a:t>.</a:t>
            </a:r>
            <a:r>
              <a:rPr sz="2800" dirty="0">
                <a:latin typeface="Times New Roman"/>
                <a:cs typeface="Times New Roman"/>
              </a:rPr>
              <a:t> </a:t>
            </a:r>
          </a:p>
          <a:p>
            <a:pPr marL="0" marR="270023" indent="0" algn="just" defTabSz="270023">
              <a:spcBef>
                <a:spcPts val="0"/>
              </a:spcBef>
              <a:buNone/>
              <a:defRPr sz="2520"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sz="2800" dirty="0" smtClean="0">
                <a:latin typeface="Times New Roman"/>
                <a:cs typeface="Times New Roman"/>
              </a:rPr>
              <a:t>gy </a:t>
            </a:r>
            <a:r>
              <a:rPr sz="2800" dirty="0">
                <a:latin typeface="Times New Roman"/>
                <a:cs typeface="Times New Roman"/>
              </a:rPr>
              <a:t>adott antigén ellen képződött ellenanyag csak a képzését kiváltó antigénnel lé</a:t>
            </a:r>
            <a:r>
              <a:rPr sz="2800" dirty="0">
                <a:latin typeface="Times New Roman"/>
                <a:ea typeface="Arial"/>
                <a:cs typeface="Times New Roman"/>
                <a:sym typeface="Arial"/>
              </a:rPr>
              <a:t>p </a:t>
            </a:r>
            <a:r>
              <a:rPr sz="2800" dirty="0" smtClean="0">
                <a:latin typeface="Times New Roman"/>
                <a:ea typeface="Arial"/>
                <a:cs typeface="Times New Roman"/>
                <a:sym typeface="Arial"/>
              </a:rPr>
              <a:t>reakcióba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70023" indent="0" algn="just" defTabSz="270023">
              <a:spcBef>
                <a:spcPts val="0"/>
              </a:spcBef>
              <a:buNone/>
              <a:defRPr sz="252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70023" indent="0" defTabSz="270023">
              <a:spcBef>
                <a:spcPts val="0"/>
              </a:spcBef>
              <a:buNone/>
              <a:defRPr sz="2520">
                <a:latin typeface="Arial"/>
                <a:ea typeface="Arial"/>
                <a:cs typeface="Arial"/>
                <a:sym typeface="Arial"/>
              </a:defRPr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Haptének v. félantigének: </a:t>
            </a:r>
            <a:endParaRPr lang="hu-HU" sz="28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marR="270023" indent="0" defTabSz="270023">
              <a:spcBef>
                <a:spcPts val="0"/>
              </a:spcBef>
              <a:buNone/>
              <a:defRPr sz="2520">
                <a:latin typeface="Arial"/>
                <a:ea typeface="Arial"/>
                <a:cs typeface="Arial"/>
                <a:sym typeface="Arial"/>
              </a:defRPr>
            </a:pPr>
            <a:r>
              <a:rPr sz="2800" dirty="0" smtClean="0">
                <a:latin typeface="Times New Roman"/>
                <a:cs typeface="Times New Roman"/>
              </a:rPr>
              <a:t>olyan </a:t>
            </a:r>
            <a:r>
              <a:rPr sz="2800" dirty="0">
                <a:latin typeface="Times New Roman"/>
                <a:cs typeface="Times New Roman"/>
              </a:rPr>
              <a:t>anyagok, amelyek önmagukban nem váltanak ki immunválaszt, de karrierfehérjéhez (hordozó részhez) kapcsolódva immunogénné </a:t>
            </a:r>
            <a:r>
              <a:rPr sz="2800" dirty="0" smtClean="0">
                <a:latin typeface="Times New Roman"/>
                <a:cs typeface="Times New Roman"/>
              </a:rPr>
              <a:t>válnak</a:t>
            </a:r>
            <a:endParaRPr sz="2800" dirty="0">
              <a:latin typeface="Times New Roman"/>
              <a:cs typeface="Times New Roman"/>
            </a:endParaRPr>
          </a:p>
          <a:p>
            <a:pPr marL="0" marR="270023" indent="0" algn="just" defTabSz="270023">
              <a:spcBef>
                <a:spcPts val="0"/>
              </a:spcBef>
              <a:buNone/>
              <a:defRPr sz="252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309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 dir="d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274638"/>
            <a:ext cx="85598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3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antigéncsoportot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különböztetünk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 meg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446911" cy="4525963"/>
          </a:xfrm>
        </p:spPr>
        <p:txBody>
          <a:bodyPr/>
          <a:lstStyle/>
          <a:p>
            <a:pPr marL="649362" marR="270023" indent="-514350" algn="just" defTabSz="270023">
              <a:spcBef>
                <a:spcPts val="0"/>
              </a:spcBef>
              <a:buAutoNum type="arabicPeriod"/>
              <a:tabLst>
                <a:tab pos="312528" algn="l"/>
              </a:tabLst>
              <a:defRPr sz="2520">
                <a:latin typeface="Arial"/>
                <a:ea typeface="Arial"/>
                <a:cs typeface="Arial"/>
                <a:sym typeface="Arial"/>
              </a:defRPr>
            </a:pPr>
            <a:r>
              <a:rPr lang="en-US" b="1" dirty="0" err="1" smtClean="0">
                <a:latin typeface="Times New Roman"/>
                <a:cs typeface="Times New Roman"/>
              </a:rPr>
              <a:t>Autoantigének</a:t>
            </a:r>
            <a:r>
              <a:rPr lang="en-US" b="1" dirty="0">
                <a:latin typeface="Times New Roman"/>
                <a:cs typeface="Times New Roman"/>
              </a:rPr>
              <a:t>:</a:t>
            </a:r>
            <a:r>
              <a:rPr lang="en-US" dirty="0">
                <a:latin typeface="Times New Roman"/>
                <a:cs typeface="Times New Roman"/>
              </a:rPr>
              <a:t> a </a:t>
            </a:r>
            <a:r>
              <a:rPr lang="en-US" dirty="0" err="1">
                <a:latin typeface="Times New Roman"/>
                <a:cs typeface="Times New Roman"/>
              </a:rPr>
              <a:t>szervezet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saját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testany</a:t>
            </a:r>
            <a:r>
              <a:rPr lang="en-US" dirty="0" err="1">
                <a:latin typeface="Times New Roman"/>
                <a:ea typeface="Helvetica"/>
                <a:cs typeface="Times New Roman"/>
                <a:sym typeface="Helvetica"/>
              </a:rPr>
              <a:t>agai</a:t>
            </a:r>
            <a:r>
              <a:rPr lang="en-US" dirty="0">
                <a:latin typeface="Times New Roman"/>
                <a:ea typeface="Helvetica"/>
                <a:cs typeface="Times New Roman"/>
                <a:sym typeface="Helvetica"/>
              </a:rPr>
              <a:t>, s </a:t>
            </a:r>
            <a:r>
              <a:rPr lang="en-US" dirty="0" err="1">
                <a:latin typeface="Times New Roman"/>
                <a:ea typeface="Helvetica"/>
                <a:cs typeface="Times New Roman"/>
                <a:sym typeface="Helvetica"/>
              </a:rPr>
              <a:t>amelyeket</a:t>
            </a:r>
            <a:r>
              <a:rPr lang="en-US" dirty="0">
                <a:latin typeface="Times New Roman"/>
                <a:ea typeface="Helvetica"/>
                <a:cs typeface="Times New Roman"/>
                <a:sym typeface="Helvetica"/>
              </a:rPr>
              <a:t> </a:t>
            </a:r>
            <a:r>
              <a:rPr lang="en-US" dirty="0" err="1">
                <a:latin typeface="Times New Roman"/>
                <a:ea typeface="Helvetica"/>
                <a:cs typeface="Times New Roman"/>
                <a:sym typeface="Helvetica"/>
              </a:rPr>
              <a:t>kóros</a:t>
            </a:r>
            <a:r>
              <a:rPr lang="en-US" dirty="0">
                <a:latin typeface="Times New Roman"/>
                <a:ea typeface="Helvetica"/>
                <a:cs typeface="Times New Roman"/>
                <a:sym typeface="Helvetica"/>
              </a:rPr>
              <a:t> </a:t>
            </a:r>
            <a:r>
              <a:rPr lang="en-US" dirty="0" err="1">
                <a:latin typeface="Times New Roman"/>
                <a:ea typeface="Helvetica"/>
                <a:cs typeface="Times New Roman"/>
                <a:sym typeface="Helvetica"/>
              </a:rPr>
              <a:t>körűlmények</a:t>
            </a:r>
            <a:r>
              <a:rPr lang="en-US" dirty="0">
                <a:latin typeface="Times New Roman"/>
                <a:ea typeface="Helvetica"/>
                <a:cs typeface="Times New Roman"/>
                <a:sym typeface="Helvetica"/>
              </a:rPr>
              <a:t> </a:t>
            </a:r>
            <a:r>
              <a:rPr lang="en-US" dirty="0" err="1">
                <a:latin typeface="Times New Roman"/>
                <a:ea typeface="Helvetica"/>
                <a:cs typeface="Times New Roman"/>
                <a:sym typeface="Helvetica"/>
              </a:rPr>
              <a:t>között</a:t>
            </a:r>
            <a:r>
              <a:rPr lang="en-US" dirty="0">
                <a:latin typeface="Times New Roman"/>
                <a:ea typeface="Helvetica"/>
                <a:cs typeface="Times New Roman"/>
                <a:sym typeface="Helvetica"/>
              </a:rPr>
              <a:t> </a:t>
            </a:r>
            <a:r>
              <a:rPr lang="en-US" dirty="0" err="1">
                <a:latin typeface="Times New Roman"/>
                <a:ea typeface="Helvetica"/>
                <a:cs typeface="Times New Roman"/>
                <a:sym typeface="Helvetica"/>
              </a:rPr>
              <a:t>az</a:t>
            </a:r>
            <a:r>
              <a:rPr lang="en-US" dirty="0">
                <a:latin typeface="Times New Roman"/>
                <a:ea typeface="Helvetica"/>
                <a:cs typeface="Times New Roman"/>
                <a:sym typeface="Helvetica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immunrendszer</a:t>
            </a:r>
            <a:r>
              <a:rPr lang="en-US" dirty="0">
                <a:latin typeface="Times New Roman"/>
                <a:cs typeface="Times New Roman"/>
              </a:rPr>
              <a:t> „</a:t>
            </a:r>
            <a:r>
              <a:rPr lang="en-US" dirty="0" err="1">
                <a:latin typeface="Times New Roman"/>
                <a:cs typeface="Times New Roman"/>
              </a:rPr>
              <a:t>idegenként</a:t>
            </a:r>
            <a:r>
              <a:rPr lang="en-US" dirty="0">
                <a:latin typeface="Times New Roman"/>
                <a:cs typeface="Times New Roman"/>
              </a:rPr>
              <a:t>” </a:t>
            </a:r>
            <a:r>
              <a:rPr lang="en-US" dirty="0" err="1">
                <a:latin typeface="Times New Roman"/>
                <a:cs typeface="Times New Roman"/>
              </a:rPr>
              <a:t>regisztrál</a:t>
            </a:r>
            <a:r>
              <a:rPr lang="en-US" dirty="0">
                <a:latin typeface="Times New Roman"/>
                <a:cs typeface="Times New Roman"/>
              </a:rPr>
              <a:t>, s </a:t>
            </a:r>
            <a:r>
              <a:rPr lang="en-US" dirty="0" err="1">
                <a:latin typeface="Times New Roman"/>
                <a:cs typeface="Times New Roman"/>
              </a:rPr>
              <a:t>ellene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ellenanyag</a:t>
            </a:r>
            <a:r>
              <a:rPr lang="en-US" dirty="0">
                <a:latin typeface="Times New Roman"/>
                <a:cs typeface="Times New Roman"/>
              </a:rPr>
              <a:t>- (</a:t>
            </a:r>
            <a:r>
              <a:rPr lang="en-US" dirty="0" err="1">
                <a:latin typeface="Times New Roman"/>
                <a:cs typeface="Times New Roman"/>
              </a:rPr>
              <a:t>autoantitest</a:t>
            </a:r>
            <a:r>
              <a:rPr lang="en-US" dirty="0">
                <a:latin typeface="Times New Roman"/>
                <a:cs typeface="Times New Roman"/>
              </a:rPr>
              <a:t>-) </a:t>
            </a:r>
            <a:r>
              <a:rPr lang="en-US" dirty="0" err="1">
                <a:latin typeface="Times New Roman"/>
                <a:cs typeface="Times New Roman"/>
              </a:rPr>
              <a:t>képzést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indít</a:t>
            </a:r>
            <a:r>
              <a:rPr lang="en-US" dirty="0">
                <a:latin typeface="Times New Roman"/>
                <a:cs typeface="Times New Roman"/>
              </a:rPr>
              <a:t> meg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35012" marR="270023" indent="0" algn="just" defTabSz="270023">
              <a:spcBef>
                <a:spcPts val="0"/>
              </a:spcBef>
              <a:buNone/>
              <a:tabLst>
                <a:tab pos="312528" algn="l"/>
              </a:tabLst>
              <a:defRPr sz="2520"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latin typeface="Times New Roman"/>
              <a:cs typeface="Times New Roman"/>
            </a:endParaRPr>
          </a:p>
          <a:p>
            <a:pPr marL="649362" marR="270023" indent="-514350" algn="just" defTabSz="270023">
              <a:spcBef>
                <a:spcPts val="0"/>
              </a:spcBef>
              <a:buAutoNum type="arabicPeriod" startAt="2"/>
              <a:tabLst>
                <a:tab pos="312528" algn="l"/>
              </a:tabLst>
              <a:defRPr sz="252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 err="1" smtClean="0">
                <a:latin typeface="Times New Roman"/>
                <a:ea typeface="Arial"/>
                <a:cs typeface="Times New Roman"/>
                <a:sym typeface="Arial"/>
              </a:rPr>
              <a:t>Izoantigének</a:t>
            </a:r>
            <a:r>
              <a:rPr lang="en-US" b="1" dirty="0">
                <a:latin typeface="Times New Roman"/>
                <a:ea typeface="Arial"/>
                <a:cs typeface="Times New Roman"/>
                <a:sym typeface="Arial"/>
              </a:rPr>
              <a:t>: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azonos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faj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különböző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egyedeinek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egymástól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eltérő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antigénjei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Pl. </a:t>
            </a:r>
            <a:r>
              <a:rPr lang="en-US" dirty="0">
                <a:latin typeface="Times New Roman"/>
                <a:cs typeface="Times New Roman"/>
              </a:rPr>
              <a:t>ABO v. D </a:t>
            </a:r>
            <a:r>
              <a:rPr lang="en-US" dirty="0" err="1">
                <a:latin typeface="Times New Roman"/>
                <a:cs typeface="Times New Roman"/>
              </a:rPr>
              <a:t>felszíni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vércsoportantigének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35012" marR="270023" indent="0" algn="just" defTabSz="270023">
              <a:spcBef>
                <a:spcPts val="0"/>
              </a:spcBef>
              <a:buNone/>
              <a:tabLst>
                <a:tab pos="312528" algn="l"/>
              </a:tabLst>
              <a:defRPr sz="2520"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>
              <a:latin typeface="Times New Roman"/>
              <a:ea typeface="Arial"/>
              <a:cs typeface="Times New Roman"/>
              <a:sym typeface="Arial"/>
            </a:endParaRPr>
          </a:p>
          <a:p>
            <a:pPr marL="320653" marR="270023" indent="-185641" defTabSz="270023">
              <a:spcBef>
                <a:spcPts val="0"/>
              </a:spcBef>
              <a:buNone/>
              <a:tabLst>
                <a:tab pos="312528" algn="l"/>
              </a:tabLst>
              <a:defRPr sz="252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>
                <a:latin typeface="Times New Roman"/>
                <a:ea typeface="Arial"/>
                <a:cs typeface="Times New Roman"/>
                <a:sym typeface="Arial"/>
              </a:rPr>
              <a:t>3.	</a:t>
            </a:r>
            <a:r>
              <a:rPr lang="en-US" b="1" dirty="0" err="1">
                <a:latin typeface="Times New Roman"/>
                <a:ea typeface="Arial"/>
                <a:cs typeface="Times New Roman"/>
                <a:sym typeface="Arial"/>
              </a:rPr>
              <a:t>Heteroantigének</a:t>
            </a:r>
            <a:r>
              <a:rPr lang="en-US" b="1" dirty="0">
                <a:latin typeface="Times New Roman"/>
                <a:ea typeface="Arial"/>
                <a:cs typeface="Times New Roman"/>
                <a:sym typeface="Arial"/>
              </a:rPr>
              <a:t>: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különböző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fajú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egyedek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antigénhatású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anyagai</a:t>
            </a:r>
            <a:r>
              <a:rPr lang="en-US" dirty="0">
                <a:latin typeface="Times New Roman"/>
                <a:cs typeface="Times New Roman"/>
              </a:rPr>
              <a:t> Pl. </a:t>
            </a:r>
            <a:r>
              <a:rPr lang="en-US" dirty="0" err="1">
                <a:latin typeface="Times New Roman"/>
                <a:cs typeface="Times New Roman"/>
              </a:rPr>
              <a:t>vírus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baktérium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stb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pPr marL="0" marR="270023" indent="0" algn="just" defTabSz="270023">
              <a:spcBef>
                <a:spcPts val="0"/>
              </a:spcBef>
              <a:buNone/>
              <a:defRPr sz="1175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52785"/>
      </p:ext>
    </p:extLst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ELLENANYAGOK (Antitestek)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197102"/>
          </a:xfrm>
          <a:prstGeom prst="rect">
            <a:avLst/>
          </a:prstGeom>
        </p:spPr>
        <p:txBody>
          <a:bodyPr/>
          <a:lstStyle>
            <a:lvl1pPr marR="457200" algn="just" defTabSz="457200">
              <a:defRPr sz="4000" b="1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rgbClr val="0000FF"/>
                </a:solidFill>
              </a:rPr>
              <a:t>ELLENANYAGOK (Antitestek)</a:t>
            </a:r>
          </a:p>
        </p:txBody>
      </p:sp>
      <p:sp>
        <p:nvSpPr>
          <p:cNvPr id="175" name="A szervezet integritását veszélyeztető antigén szervezetbe való behatolására specifikus kémiai anyagok (ellenanyagok) képzésével válaszol, melyek a humorális immunreakciók elemei.…"/>
          <p:cNvSpPr>
            <a:spLocks noGrp="1"/>
          </p:cNvSpPr>
          <p:nvPr>
            <p:ph type="body" idx="1"/>
          </p:nvPr>
        </p:nvSpPr>
        <p:spPr>
          <a:xfrm>
            <a:off x="423333" y="1488013"/>
            <a:ext cx="8212667" cy="4762768"/>
          </a:xfrm>
          <a:prstGeom prst="rect">
            <a:avLst/>
          </a:prstGeom>
        </p:spPr>
        <p:txBody>
          <a:bodyPr/>
          <a:lstStyle/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Arial"/>
                <a:ea typeface="Arial"/>
                <a:cs typeface="Arial"/>
                <a:sym typeface="Arial"/>
              </a:rPr>
              <a:t>A szervezet integritását</a:t>
            </a:r>
            <a:r>
              <a:rPr dirty="0"/>
              <a:t> veszélyeztető antigén szervezetbe való behatolására specifikus kémiai anyagok (ellenanyagok) képzésével válaszol,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melyek a humorális immunreakciók elemei.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 dirty="0">
                <a:latin typeface="Arial"/>
                <a:ea typeface="Arial"/>
                <a:cs typeface="Arial"/>
                <a:sym typeface="Arial"/>
              </a:rPr>
              <a:t>Specifitás:</a:t>
            </a:r>
            <a:r>
              <a:rPr dirty="0"/>
              <a:t> egy adott antigén ellen képződött ellenanyag csak a képzését kiváltó antigénnel lép reakcióba.</a:t>
            </a:r>
          </a:p>
        </p:txBody>
      </p:sp>
    </p:spTree>
    <p:extLst>
      <p:ext uri="{BB962C8B-B14F-4D97-AF65-F5344CB8AC3E}">
        <p14:creationId xmlns:p14="http://schemas.microsoft.com/office/powerpoint/2010/main" val="3751355110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ELLENANYAG-TERMELŐDÉS KINETIKÁJA"/>
          <p:cNvSpPr>
            <a:spLocks noGrp="1"/>
          </p:cNvSpPr>
          <p:nvPr>
            <p:ph type="title"/>
          </p:nvPr>
        </p:nvSpPr>
        <p:spPr>
          <a:xfrm>
            <a:off x="211667" y="312538"/>
            <a:ext cx="8636000" cy="102801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R="457200" algn="just" defTabSz="457200">
              <a:defRPr sz="4000"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dirty="0">
                <a:solidFill>
                  <a:schemeClr val="accent4"/>
                </a:solidFill>
              </a:rPr>
              <a:t>ELLENANYAG-TERMELŐDÉS KINETIKÁJA</a:t>
            </a:r>
          </a:p>
        </p:txBody>
      </p:sp>
      <p:sp>
        <p:nvSpPr>
          <p:cNvPr id="178" name="Elsődleges ellenanyagválasz:…"/>
          <p:cNvSpPr>
            <a:spLocks noGrp="1"/>
          </p:cNvSpPr>
          <p:nvPr>
            <p:ph type="body" idx="1"/>
          </p:nvPr>
        </p:nvSpPr>
        <p:spPr>
          <a:xfrm>
            <a:off x="324557" y="1538110"/>
            <a:ext cx="8523110" cy="49247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321457" indent="0" algn="just" defTabSz="321457">
              <a:spcBef>
                <a:spcPts val="0"/>
              </a:spcBef>
              <a:buNone/>
              <a:defRPr sz="3000" b="1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0000FF"/>
                </a:solidFill>
              </a:rPr>
              <a:t>Elsődleges ellenanyagválasz</a:t>
            </a:r>
            <a:r>
              <a:rPr dirty="0" smtClean="0">
                <a:solidFill>
                  <a:srgbClr val="0000FF"/>
                </a:solidFill>
              </a:rPr>
              <a:t>:</a:t>
            </a:r>
            <a:endParaRPr lang="hu-HU" dirty="0" smtClean="0">
              <a:solidFill>
                <a:srgbClr val="0000FF"/>
              </a:solidFill>
            </a:endParaRPr>
          </a:p>
          <a:p>
            <a:pPr marL="0" marR="321457" indent="0" algn="just" defTabSz="321457">
              <a:spcBef>
                <a:spcPts val="0"/>
              </a:spcBef>
              <a:buNone/>
              <a:defRPr sz="3000" b="1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szervezetbe első alkalommal bekerülő antigén hatására jön létre</a:t>
            </a:r>
            <a:r>
              <a:rPr dirty="0" smtClean="0"/>
              <a:t>.</a:t>
            </a:r>
            <a:endParaRPr lang="hu-HU" dirty="0" smtClean="0"/>
          </a:p>
          <a:p>
            <a:pPr marL="0" marR="321457" indent="0" algn="ctr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smtClean="0"/>
              <a:t> </a:t>
            </a:r>
            <a:r>
              <a:rPr dirty="0">
                <a:solidFill>
                  <a:srgbClr val="FF0000"/>
                </a:solidFill>
              </a:rPr>
              <a:t>Főleg </a:t>
            </a:r>
            <a:r>
              <a:rPr dirty="0">
                <a:solidFill>
                  <a:srgbClr val="FF0000"/>
                </a:solidFill>
              </a:rPr>
              <a:t>IgM </a:t>
            </a:r>
            <a:r>
              <a:rPr dirty="0">
                <a:solidFill>
                  <a:srgbClr val="FF0000"/>
                </a:solidFill>
              </a:rPr>
              <a:t>ellenanyag termelődik.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Antigén bejutása után 4.-5. napon mutathatók ki, szintjük alacsony és a 14-15. nap táján csökkenni kezd.  </a:t>
            </a:r>
            <a:endParaRPr lang="hu-HU" dirty="0" smtClean="0"/>
          </a:p>
          <a:p>
            <a:pPr marL="0" marR="321457" indent="0" algn="ctr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smtClean="0">
                <a:solidFill>
                  <a:srgbClr val="660066"/>
                </a:solidFill>
              </a:rPr>
              <a:t>Az </a:t>
            </a:r>
            <a:r>
              <a:rPr b="1" dirty="0">
                <a:solidFill>
                  <a:srgbClr val="660066"/>
                </a:solidFill>
              </a:rPr>
              <a:t>antigén kórokozónak elegendő ideje van elszaporodni és megbetegíteni a </a:t>
            </a:r>
            <a:r>
              <a:rPr b="1" dirty="0" smtClean="0">
                <a:solidFill>
                  <a:srgbClr val="660066"/>
                </a:solidFill>
              </a:rPr>
              <a:t>szervezetet</a:t>
            </a:r>
            <a:r>
              <a:rPr lang="hu-HU" b="1" dirty="0" smtClean="0">
                <a:solidFill>
                  <a:srgbClr val="660066"/>
                </a:solidFill>
              </a:rPr>
              <a:t>.</a:t>
            </a:r>
            <a:endParaRPr b="1" dirty="0">
              <a:solidFill>
                <a:srgbClr val="660066"/>
              </a:solidFill>
            </a:endParaRPr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321457" indent="0" algn="just" defTabSz="321457">
              <a:spcBef>
                <a:spcPts val="0"/>
              </a:spcBef>
              <a:buNone/>
              <a:defRPr sz="3000" b="1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880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Másodlagos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ellenanyagválasz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889" y="1600200"/>
            <a:ext cx="8734778" cy="4905022"/>
          </a:xfrm>
        </p:spPr>
        <p:txBody>
          <a:bodyPr>
            <a:normAutofit/>
          </a:bodyPr>
          <a:lstStyle/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 smtClean="0"/>
              <a:t>Ugyanazon</a:t>
            </a:r>
            <a:r>
              <a:rPr lang="en-US" dirty="0" smtClean="0"/>
              <a:t> </a:t>
            </a:r>
            <a:r>
              <a:rPr lang="en-US" dirty="0" err="1"/>
              <a:t>antigén</a:t>
            </a:r>
            <a:r>
              <a:rPr lang="en-US" dirty="0"/>
              <a:t> </a:t>
            </a:r>
            <a:r>
              <a:rPr lang="en-US" dirty="0" err="1"/>
              <a:t>ismételt</a:t>
            </a:r>
            <a:r>
              <a:rPr lang="en-US" dirty="0"/>
              <a:t> </a:t>
            </a:r>
            <a:r>
              <a:rPr lang="en-US" dirty="0" err="1"/>
              <a:t>bejutására</a:t>
            </a:r>
            <a:r>
              <a:rPr lang="en-US" dirty="0"/>
              <a:t> </a:t>
            </a:r>
            <a:r>
              <a:rPr lang="en-US" dirty="0" err="1"/>
              <a:t>fejlődik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. </a:t>
            </a:r>
            <a:endParaRPr lang="en-US" dirty="0" smtClean="0"/>
          </a:p>
          <a:p>
            <a:pPr marL="0" marR="321457" indent="0" algn="ctr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dirty="0"/>
          </a:p>
          <a:p>
            <a:pPr marL="0" marR="321457" indent="0" algn="ctr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/>
              <a:t>ellenanyagtermelés</a:t>
            </a:r>
            <a:r>
              <a:rPr lang="en-US" dirty="0"/>
              <a:t> </a:t>
            </a:r>
            <a:r>
              <a:rPr lang="en-US" dirty="0" err="1"/>
              <a:t>órákon</a:t>
            </a:r>
            <a:r>
              <a:rPr lang="en-US" dirty="0"/>
              <a:t> </a:t>
            </a:r>
            <a:r>
              <a:rPr lang="en-US" dirty="0" err="1"/>
              <a:t>belül</a:t>
            </a:r>
            <a:r>
              <a:rPr lang="en-US" dirty="0"/>
              <a:t> </a:t>
            </a:r>
            <a:r>
              <a:rPr lang="en-US" dirty="0" err="1"/>
              <a:t>megindul</a:t>
            </a:r>
            <a:r>
              <a:rPr lang="en-US" dirty="0"/>
              <a:t>, </a:t>
            </a:r>
            <a:r>
              <a:rPr lang="en-US" dirty="0" err="1"/>
              <a:t>sokkal</a:t>
            </a:r>
            <a:r>
              <a:rPr lang="en-US" dirty="0"/>
              <a:t> </a:t>
            </a:r>
            <a:r>
              <a:rPr lang="en-US" dirty="0" err="1"/>
              <a:t>nagyobb</a:t>
            </a:r>
            <a:r>
              <a:rPr lang="en-US" dirty="0"/>
              <a:t> </a:t>
            </a:r>
            <a:r>
              <a:rPr lang="en-US" dirty="0" err="1"/>
              <a:t>mennyiségben</a:t>
            </a:r>
            <a:r>
              <a:rPr lang="en-US" dirty="0"/>
              <a:t> </a:t>
            </a:r>
            <a:r>
              <a:rPr lang="en-US" dirty="0" err="1"/>
              <a:t>termelődnek</a:t>
            </a:r>
            <a:r>
              <a:rPr lang="en-US" dirty="0"/>
              <a:t>, </a:t>
            </a:r>
            <a:r>
              <a:rPr lang="en-US" dirty="0" err="1"/>
              <a:t>szintjük</a:t>
            </a:r>
            <a:r>
              <a:rPr lang="en-US" dirty="0"/>
              <a:t> </a:t>
            </a:r>
            <a:r>
              <a:rPr lang="en-US" dirty="0" err="1"/>
              <a:t>sokkal</a:t>
            </a:r>
            <a:r>
              <a:rPr lang="en-US" dirty="0"/>
              <a:t> </a:t>
            </a:r>
            <a:r>
              <a:rPr lang="en-US" dirty="0" err="1"/>
              <a:t>hosszabb</a:t>
            </a:r>
            <a:r>
              <a:rPr lang="en-US" dirty="0"/>
              <a:t> </a:t>
            </a:r>
            <a:r>
              <a:rPr lang="en-US" dirty="0" err="1"/>
              <a:t>ideig</a:t>
            </a:r>
            <a:r>
              <a:rPr lang="en-US" dirty="0"/>
              <a:t> </a:t>
            </a:r>
            <a:r>
              <a:rPr lang="en-US" dirty="0" err="1"/>
              <a:t>fennmarad</a:t>
            </a:r>
            <a:r>
              <a:rPr lang="en-US" dirty="0"/>
              <a:t>. </a:t>
            </a:r>
            <a:endParaRPr lang="en-US" dirty="0" smtClean="0"/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dirty="0"/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u="sng" dirty="0" err="1">
                <a:solidFill>
                  <a:srgbClr val="0000FF"/>
                </a:solidFill>
              </a:rPr>
              <a:t>Alapja</a:t>
            </a:r>
            <a:r>
              <a:rPr lang="en-US" u="sng" dirty="0">
                <a:solidFill>
                  <a:srgbClr val="0000FF"/>
                </a:solidFill>
              </a:rPr>
              <a:t>: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immunológiai</a:t>
            </a:r>
            <a:r>
              <a:rPr lang="en-US" dirty="0"/>
              <a:t> </a:t>
            </a:r>
            <a:r>
              <a:rPr lang="en-US" dirty="0" err="1"/>
              <a:t>memória</a:t>
            </a:r>
            <a:endParaRPr lang="en-US" dirty="0"/>
          </a:p>
          <a:p>
            <a:pPr marL="0" marR="321457" indent="0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immunrendszer</a:t>
            </a:r>
            <a:r>
              <a:rPr lang="en-US" dirty="0"/>
              <a:t> </a:t>
            </a:r>
            <a:r>
              <a:rPr lang="en-US" dirty="0" err="1"/>
              <a:t>gyors</a:t>
            </a:r>
            <a:r>
              <a:rPr lang="en-US" dirty="0"/>
              <a:t> </a:t>
            </a:r>
            <a:r>
              <a:rPr lang="en-US" dirty="0" err="1"/>
              <a:t>reakcióra</a:t>
            </a:r>
            <a:r>
              <a:rPr lang="en-US" dirty="0"/>
              <a:t> </a:t>
            </a:r>
            <a:r>
              <a:rPr lang="en-US" dirty="0" err="1"/>
              <a:t>képes</a:t>
            </a:r>
            <a:r>
              <a:rPr lang="en-US" dirty="0"/>
              <a:t>  a </a:t>
            </a:r>
            <a:r>
              <a:rPr lang="en-US" dirty="0" err="1"/>
              <a:t>kórokozót</a:t>
            </a:r>
            <a:r>
              <a:rPr lang="en-US" dirty="0"/>
              <a:t> </a:t>
            </a:r>
            <a:r>
              <a:rPr lang="en-US" dirty="0" err="1"/>
              <a:t>már</a:t>
            </a:r>
            <a:r>
              <a:rPr lang="en-US" dirty="0"/>
              <a:t> </a:t>
            </a:r>
            <a:r>
              <a:rPr lang="en-US" dirty="0" err="1"/>
              <a:t>akkor</a:t>
            </a:r>
            <a:r>
              <a:rPr lang="en-US" dirty="0"/>
              <a:t> </a:t>
            </a:r>
            <a:r>
              <a:rPr lang="en-US" dirty="0" err="1"/>
              <a:t>ártalmatlanítani</a:t>
            </a:r>
            <a:r>
              <a:rPr lang="en-US" dirty="0"/>
              <a:t> </a:t>
            </a:r>
            <a:r>
              <a:rPr lang="en-US" dirty="0" err="1"/>
              <a:t>tudja</a:t>
            </a:r>
            <a:r>
              <a:rPr lang="en-US" dirty="0"/>
              <a:t>, </a:t>
            </a:r>
            <a:r>
              <a:rPr lang="en-US" dirty="0" err="1"/>
              <a:t>amikor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szaporodott</a:t>
            </a:r>
            <a:r>
              <a:rPr lang="en-US" dirty="0"/>
              <a:t> el a </a:t>
            </a:r>
            <a:r>
              <a:rPr lang="en-US" dirty="0" err="1"/>
              <a:t>szervezetben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0140339"/>
      </p:ext>
    </p:extLst>
  </p:cSld>
  <p:clrMapOvr>
    <a:masterClrMapping/>
  </p:clrMapOvr>
  <p:transition xmlns:p14="http://schemas.microsoft.com/office/powerpoint/2010/main"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Immunitás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962663"/>
          </a:xfrm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rgbClr val="0000FF"/>
                </a:solidFill>
              </a:rPr>
              <a:t>Immunitás</a:t>
            </a:r>
          </a:p>
        </p:txBody>
      </p:sp>
      <p:sp>
        <p:nvSpPr>
          <p:cNvPr id="181" name="A szervezetnek azt a képességét, hogy kivédi vagy legyőzi a virulens, patogén mikroorganizmusok invázióját, rezisztenciának nevezzük.…"/>
          <p:cNvSpPr>
            <a:spLocks noGrp="1"/>
          </p:cNvSpPr>
          <p:nvPr>
            <p:ph type="body" idx="1"/>
          </p:nvPr>
        </p:nvSpPr>
        <p:spPr>
          <a:xfrm>
            <a:off x="423333" y="1523999"/>
            <a:ext cx="8410223" cy="472678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321457" indent="0" algn="ctr" defTabSz="321457">
              <a:spcBef>
                <a:spcPts val="0"/>
              </a:spcBef>
              <a:buNone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A szervezetnek azt a képességét, hogy kivédi vagy legyőzi a virulens, patogén mikroorganizmusok invázióját, </a:t>
            </a:r>
            <a:r>
              <a:rPr u="sng" dirty="0">
                <a:latin typeface="Arial"/>
                <a:ea typeface="Arial"/>
                <a:cs typeface="Arial"/>
                <a:sym typeface="Arial"/>
              </a:rPr>
              <a:t>rezisztenciának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nevezzük.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321457" indent="0" defTabSz="321457">
              <a:spcBef>
                <a:spcPts val="0"/>
              </a:spcBef>
              <a:buNone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 dirty="0">
                <a:latin typeface="Arial"/>
                <a:ea typeface="Arial"/>
                <a:cs typeface="Arial"/>
                <a:sym typeface="Arial"/>
              </a:rPr>
              <a:t>Rezisztencia:</a:t>
            </a:r>
            <a:r>
              <a:rPr dirty="0"/>
              <a:t> az egyén fertőző betegségekkel szemben tanúsított ellenállása.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Az ellenállásért felelős faktorokat 2 fő csoportba, a </a:t>
            </a:r>
            <a:r>
              <a:rPr b="1" i="1" dirty="0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rPr>
              <a:t>fajlagos (specifikus)</a:t>
            </a:r>
            <a:r>
              <a:rPr b="1" dirty="0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rPr>
              <a:t> és a </a:t>
            </a:r>
            <a:r>
              <a:rPr b="1" i="1" dirty="0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rPr>
              <a:t>nem fajlagos ellenállás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csoportjába sorolhatjuk.</a:t>
            </a:r>
          </a:p>
        </p:txBody>
      </p:sp>
    </p:spTree>
    <p:extLst>
      <p:ext uri="{BB962C8B-B14F-4D97-AF65-F5344CB8AC3E}">
        <p14:creationId xmlns:p14="http://schemas.microsoft.com/office/powerpoint/2010/main" val="5568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Veleszületett, maternális immunitás: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marR="457200" algn="just" defTabSz="457200">
              <a:defRPr sz="4000" b="1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dirty="0">
                <a:solidFill>
                  <a:srgbClr val="0000FF"/>
                </a:solidFill>
              </a:rPr>
              <a:t>Veleszületett, maternális immunitás:</a:t>
            </a:r>
          </a:p>
        </p:txBody>
      </p:sp>
      <p:sp>
        <p:nvSpPr>
          <p:cNvPr id="142" name="Az anyából csak IgG típusú ellenanyag jut a placentán át a magzatba.…"/>
          <p:cNvSpPr>
            <a:spLocks noGrp="1"/>
          </p:cNvSpPr>
          <p:nvPr>
            <p:ph type="body" idx="1"/>
          </p:nvPr>
        </p:nvSpPr>
        <p:spPr>
          <a:xfrm>
            <a:off x="276820" y="1723430"/>
            <a:ext cx="8409980" cy="4420195"/>
          </a:xfrm>
          <a:prstGeom prst="rect">
            <a:avLst/>
          </a:prstGeom>
        </p:spPr>
        <p:txBody>
          <a:bodyPr/>
          <a:lstStyle/>
          <a:p>
            <a:pPr marL="0" marR="321457" indent="0" algn="just" defTabSz="321457">
              <a:spcBef>
                <a:spcPts val="0"/>
              </a:spcBef>
              <a:buNone/>
              <a:defRPr sz="3000" b="1" i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Az </a:t>
            </a:r>
            <a:r>
              <a:rPr dirty="0">
                <a:solidFill>
                  <a:srgbClr val="FF2600"/>
                </a:solidFill>
              </a:rPr>
              <a:t>anyából csak </a:t>
            </a:r>
            <a:r>
              <a:rPr b="1" dirty="0">
                <a:solidFill>
                  <a:srgbClr val="FF2600"/>
                </a:solidFill>
              </a:rPr>
              <a:t>IgG</a:t>
            </a:r>
            <a:r>
              <a:rPr b="1" dirty="0"/>
              <a:t> </a:t>
            </a:r>
            <a:r>
              <a:rPr dirty="0"/>
              <a:t>típusú ellenanyag jut a placentán át a magzatba. </a:t>
            </a:r>
            <a:endParaRPr lang="hu-HU" dirty="0" smtClean="0"/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marR="321457" indent="0" algn="ctr" defTabSz="321457">
              <a:spcBef>
                <a:spcPts val="0"/>
              </a:spcBef>
              <a:buNone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A megszületés után, lebomlásáig ez az anyai </a:t>
            </a:r>
            <a:r>
              <a:rPr b="1" dirty="0">
                <a:solidFill>
                  <a:srgbClr val="FF0000"/>
                </a:solidFill>
              </a:rPr>
              <a:t>IgG, </a:t>
            </a:r>
            <a:r>
              <a:rPr dirty="0"/>
              <a:t>ill. az </a:t>
            </a:r>
            <a:r>
              <a:rPr b="1" dirty="0">
                <a:solidFill>
                  <a:srgbClr val="FF2600"/>
                </a:solidFill>
              </a:rPr>
              <a:t>anyatej szekretoros IgA tartalma</a:t>
            </a:r>
            <a:r>
              <a:rPr dirty="0"/>
              <a:t> biztosít az újszülött számára védőanyagot saját aktív ellenanyag-t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ermelése megindulásáig.</a:t>
            </a:r>
          </a:p>
        </p:txBody>
      </p:sp>
      <p:pic>
        <p:nvPicPr>
          <p:cNvPr id="2" name="Picture 1" descr="szoptat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445" y="5058481"/>
            <a:ext cx="1848555" cy="17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 dir="rd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z egyed a megszületésekor 4 genetikusan determinált strukturális és funkcionális adottságot hordoz: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marR="402336" defTabSz="402336">
              <a:defRPr sz="352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Az egyed a megszületésekor 4 genetikusan determinált strukturális és funkcionális adottságot hordoz: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1. a leukocyták fagocitálóképességét…"/>
          <p:cNvSpPr>
            <a:spLocks noGrp="1"/>
          </p:cNvSpPr>
          <p:nvPr>
            <p:ph type="body" idx="1"/>
          </p:nvPr>
        </p:nvSpPr>
        <p:spPr>
          <a:xfrm>
            <a:off x="457200" y="1890888"/>
            <a:ext cx="8229600" cy="443088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8337" marR="321457" indent="-207608" algn="just" defTabSz="321457">
              <a:spcBef>
                <a:spcPts val="0"/>
              </a:spcBef>
              <a:buNone/>
              <a:tabLst>
                <a:tab pos="366104" algn="l"/>
              </a:tabLst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1.	</a:t>
            </a:r>
            <a:r>
              <a:rPr b="1" i="1" dirty="0">
                <a:solidFill>
                  <a:srgbClr val="0000FF"/>
                </a:solidFill>
              </a:rPr>
              <a:t>a leukocyták</a:t>
            </a:r>
            <a:r>
              <a:rPr b="1" dirty="0">
                <a:solidFill>
                  <a:srgbClr val="0000FF"/>
                </a:solidFill>
              </a:rPr>
              <a:t> </a:t>
            </a:r>
            <a:r>
              <a:rPr dirty="0"/>
              <a:t>fagocitálóképességét</a:t>
            </a:r>
          </a:p>
          <a:p>
            <a:pPr marL="368337" marR="321457" indent="-207608" algn="just" defTabSz="321457">
              <a:spcBef>
                <a:spcPts val="0"/>
              </a:spcBef>
              <a:buNone/>
              <a:tabLst>
                <a:tab pos="366104" algn="l"/>
              </a:tabLst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2.	</a:t>
            </a:r>
            <a:r>
              <a:rPr b="1" i="1" dirty="0">
                <a:solidFill>
                  <a:srgbClr val="0000FF"/>
                </a:solidFill>
              </a:rPr>
              <a:t>a gyomornedv </a:t>
            </a:r>
            <a:r>
              <a:rPr dirty="0"/>
              <a:t>sósavtartalmának baktericid hatását</a:t>
            </a:r>
          </a:p>
          <a:p>
            <a:pPr marL="368337" marR="321457" indent="-207608" algn="just" defTabSz="321457">
              <a:spcBef>
                <a:spcPts val="0"/>
              </a:spcBef>
              <a:buNone/>
              <a:tabLst>
                <a:tab pos="366104" algn="l"/>
              </a:tabLst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3.	a bőr (kültakaró), a tápcsatorna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, légutak és húgyutak nyálkahártyája</a:t>
            </a:r>
            <a:r>
              <a:rPr dirty="0"/>
              <a:t>, mint </a:t>
            </a:r>
            <a:r>
              <a:rPr b="1" dirty="0">
                <a:solidFill>
                  <a:srgbClr val="0000FF"/>
                </a:solidFill>
              </a:rPr>
              <a:t>elsődleges védelmi vonal létezését a behatoló </a:t>
            </a:r>
            <a:r>
              <a:rPr dirty="0"/>
              <a:t>kórokozókkal szemben</a:t>
            </a:r>
          </a:p>
          <a:p>
            <a:pPr marL="368337" marR="321457" indent="-207608" algn="just" defTabSz="321457">
              <a:spcBef>
                <a:spcPts val="0"/>
              </a:spcBef>
              <a:buNone/>
              <a:tabLst>
                <a:tab pos="366104" algn="l"/>
              </a:tabLst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4.	a szervezetben képződő </a:t>
            </a:r>
            <a:r>
              <a:rPr b="1" dirty="0">
                <a:solidFill>
                  <a:srgbClr val="0000FF"/>
                </a:solidFill>
              </a:rPr>
              <a:t>kémiai anyagokat </a:t>
            </a:r>
            <a:r>
              <a:rPr dirty="0"/>
              <a:t>(pl. nyálban lizozim enzim, nyálkahártyákat védő fehérjekomplex, a properdin baktericid hatása)</a:t>
            </a:r>
          </a:p>
        </p:txBody>
      </p:sp>
    </p:spTree>
    <p:extLst>
      <p:ext uri="{BB962C8B-B14F-4D97-AF65-F5344CB8AC3E}">
        <p14:creationId xmlns:p14="http://schemas.microsoft.com/office/powerpoint/2010/main" val="3783107840"/>
      </p:ext>
    </p:extLst>
  </p:cSld>
  <p:clrMapOvr>
    <a:masterClrMapping/>
  </p:clrMapOvr>
  <p:transition xmlns:p14="http://schemas.microsoft.com/office/powerpoint/2010/main" spd="med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zerzett immunitás: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457200" algn="just" defTabSz="457200">
              <a:defRPr sz="5000" b="1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dirty="0">
                <a:solidFill>
                  <a:srgbClr val="0000FF"/>
                </a:solidFill>
              </a:rPr>
              <a:t>Szerzett immunitás:</a:t>
            </a:r>
          </a:p>
        </p:txBody>
      </p:sp>
      <p:sp>
        <p:nvSpPr>
          <p:cNvPr id="145" name="1. Természetes: megszerzése aktív munkát igényel a szervezettől, a fertőzés kiállása vagy látens fertőzés kapcsán a szervezet maga állítja elő az ellenanyagot.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321457" indent="0" algn="just" defTabSz="321457">
              <a:spcBef>
                <a:spcPts val="0"/>
              </a:spcBef>
              <a:buNone/>
              <a:defRPr sz="3000" b="1" i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515671" marR="321457" indent="-354942" algn="just" defTabSz="321457">
              <a:spcBef>
                <a:spcPts val="0"/>
              </a:spcBef>
              <a:buNone/>
              <a:tabLst>
                <a:tab pos="508974" algn="l"/>
              </a:tabLst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 i="1" dirty="0">
                <a:latin typeface="Arial"/>
                <a:ea typeface="Arial"/>
                <a:cs typeface="Arial"/>
                <a:sym typeface="Arial"/>
              </a:rPr>
              <a:t>1.	Természetes:</a:t>
            </a:r>
            <a:r>
              <a:rPr dirty="0"/>
              <a:t> </a:t>
            </a:r>
            <a:endParaRPr lang="hu-HU" dirty="0" smtClean="0"/>
          </a:p>
          <a:p>
            <a:pPr marL="515671" marR="321457" indent="-354942" algn="just" defTabSz="321457">
              <a:spcBef>
                <a:spcPts val="0"/>
              </a:spcBef>
              <a:buNone/>
              <a:tabLst>
                <a:tab pos="508974" algn="l"/>
              </a:tabLst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smtClean="0"/>
              <a:t>megszerzése </a:t>
            </a:r>
            <a:r>
              <a:rPr dirty="0"/>
              <a:t>aktív munkát igényel a szervezettől, </a:t>
            </a:r>
            <a:r>
              <a:rPr dirty="0" smtClean="0"/>
              <a:t>a</a:t>
            </a:r>
            <a:r>
              <a:rPr lang="hu-HU" dirty="0" smtClean="0"/>
              <a:t> </a:t>
            </a:r>
            <a:r>
              <a:rPr dirty="0" smtClean="0"/>
              <a:t>fertőzés </a:t>
            </a:r>
            <a:r>
              <a:rPr dirty="0"/>
              <a:t>kiállása vagy látens fertőzés kapcsán a szervezet maga állítja elő az ellenanyagot.</a:t>
            </a:r>
          </a:p>
          <a:p>
            <a:pPr marL="515671" marR="321457" indent="-354942" algn="just" defTabSz="321457">
              <a:spcBef>
                <a:spcPts val="0"/>
              </a:spcBef>
              <a:buNone/>
              <a:tabLst>
                <a:tab pos="508974" algn="l"/>
              </a:tabLst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515671" marR="321457" indent="-354942" algn="just" defTabSz="321457">
              <a:spcBef>
                <a:spcPts val="0"/>
              </a:spcBef>
              <a:buNone/>
              <a:tabLst>
                <a:tab pos="508974" algn="l"/>
              </a:tabLst>
              <a:defRPr sz="3000" b="1" i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2.	Mesterséges: </a:t>
            </a:r>
          </a:p>
          <a:p>
            <a:pPr marL="475489" marR="321457" indent="-160729" algn="just" defTabSz="321457">
              <a:spcBef>
                <a:spcPts val="0"/>
              </a:spcBef>
              <a:buNone/>
              <a:tabLst>
                <a:tab pos="473257" algn="l"/>
              </a:tabLst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b="1" i="1" dirty="0">
                <a:latin typeface="Arial"/>
                <a:ea typeface="Arial"/>
                <a:cs typeface="Arial"/>
                <a:sym typeface="Arial"/>
              </a:rPr>
              <a:t>Aktív:</a:t>
            </a:r>
            <a:r>
              <a:rPr dirty="0"/>
              <a:t> élő attenuált, vagy elölt kórokozókat juttatunk a szervezetbe, s ezzel a szervezet immunapparátusát aktív védekezésre serkentjük (pl BCG-védőoltás)</a:t>
            </a:r>
          </a:p>
          <a:p>
            <a:pPr marL="475489" marR="321457" indent="-160729" algn="just" defTabSz="321457">
              <a:spcBef>
                <a:spcPts val="0"/>
              </a:spcBef>
              <a:buNone/>
              <a:tabLst>
                <a:tab pos="473257" algn="l"/>
              </a:tabLst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b="1" i="1" dirty="0"/>
              <a:t>Passzív:</a:t>
            </a:r>
            <a:r>
              <a:rPr dirty="0"/>
              <a:t> kész immunanyagokat (-globulint) juttatunk a szervezetbe.</a:t>
            </a:r>
          </a:p>
        </p:txBody>
      </p:sp>
    </p:spTree>
    <p:extLst>
      <p:ext uri="{BB962C8B-B14F-4D97-AF65-F5344CB8AC3E}">
        <p14:creationId xmlns:p14="http://schemas.microsoft.com/office/powerpoint/2010/main" val="41716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ím"/>
          <p:cNvSpPr>
            <a:spLocks noGrp="1"/>
          </p:cNvSpPr>
          <p:nvPr>
            <p:ph type="title"/>
          </p:nvPr>
        </p:nvSpPr>
        <p:spPr>
          <a:xfrm>
            <a:off x="669727" y="0"/>
            <a:ext cx="7804547" cy="747889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164300">
              <a:defRPr sz="3200"/>
            </a:pPr>
            <a:r>
              <a:rPr lang="en-US" sz="3200" b="1" dirty="0" err="1">
                <a:solidFill>
                  <a:srgbClr val="0000FF"/>
                </a:solidFill>
              </a:rPr>
              <a:t>Fajlagos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immunitás</a:t>
            </a:r>
            <a:endParaRPr sz="3200" b="1" dirty="0">
              <a:solidFill>
                <a:srgbClr val="0000FF"/>
              </a:solidFill>
            </a:endParaRPr>
          </a:p>
        </p:txBody>
      </p:sp>
      <p:sp>
        <p:nvSpPr>
          <p:cNvPr id="193" name="Fajlagos immunitás…"/>
          <p:cNvSpPr>
            <a:spLocks noGrp="1"/>
          </p:cNvSpPr>
          <p:nvPr>
            <p:ph type="body" idx="1"/>
          </p:nvPr>
        </p:nvSpPr>
        <p:spPr>
          <a:xfrm>
            <a:off x="352778" y="635000"/>
            <a:ext cx="8466665" cy="612422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244308" indent="0" defTabSz="244308">
              <a:spcBef>
                <a:spcPts val="0"/>
              </a:spcBef>
              <a:buNone/>
              <a:defRPr sz="228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44308" indent="0" algn="ctr" defTabSz="244308">
              <a:spcBef>
                <a:spcPts val="0"/>
              </a:spcBef>
              <a:buNone/>
              <a:defRPr sz="2280">
                <a:latin typeface="Arial"/>
                <a:ea typeface="Arial"/>
                <a:cs typeface="Arial"/>
                <a:sym typeface="Arial"/>
              </a:defRPr>
            </a:pPr>
            <a:r>
              <a:rPr sz="2600" dirty="0"/>
              <a:t>Immunis az az egyén, aki egy adott kórokozóval szemben specifikus ellenállással rendelkezik.</a:t>
            </a:r>
          </a:p>
          <a:p>
            <a:pPr marL="0" marR="244308" indent="0" algn="ctr" defTabSz="244308">
              <a:spcBef>
                <a:spcPts val="0"/>
              </a:spcBef>
              <a:buNone/>
              <a:defRPr sz="2280">
                <a:latin typeface="Arial"/>
                <a:ea typeface="Arial"/>
                <a:cs typeface="Arial"/>
                <a:sym typeface="Arial"/>
              </a:defRPr>
            </a:pPr>
            <a:r>
              <a:rPr sz="2600" dirty="0"/>
              <a:t>A specifikus rezisztenciát közvetíthetik sejtek (celluláris immunitás) v. ellenanyagok (humorális immunitás)</a:t>
            </a:r>
          </a:p>
          <a:p>
            <a:pPr marL="0" marR="244308" indent="0" algn="just" defTabSz="244308">
              <a:spcBef>
                <a:spcPts val="0"/>
              </a:spcBef>
              <a:buNone/>
              <a:defRPr sz="228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600" dirty="0"/>
          </a:p>
          <a:p>
            <a:pPr marL="0" marR="244308" indent="0" algn="just" defTabSz="244308">
              <a:spcBef>
                <a:spcPts val="0"/>
              </a:spcBef>
              <a:buNone/>
              <a:defRPr sz="2280" b="1">
                <a:latin typeface="Arial"/>
                <a:ea typeface="Arial"/>
                <a:cs typeface="Arial"/>
                <a:sym typeface="Arial"/>
              </a:defRPr>
            </a:pPr>
            <a:r>
              <a:rPr sz="2600" dirty="0">
                <a:solidFill>
                  <a:srgbClr val="0000FF"/>
                </a:solidFill>
              </a:rPr>
              <a:t>Mesterséges passzív immunizálás:</a:t>
            </a:r>
            <a:endParaRPr sz="26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44308" indent="0" algn="just" defTabSz="244308">
              <a:spcBef>
                <a:spcPts val="0"/>
              </a:spcBef>
              <a:buNone/>
              <a:defRPr sz="2280">
                <a:latin typeface="Arial"/>
                <a:ea typeface="Arial"/>
                <a:cs typeface="Arial"/>
                <a:sym typeface="Arial"/>
              </a:defRPr>
            </a:pPr>
            <a:r>
              <a:rPr sz="2600" dirty="0"/>
              <a:t>Ellenanyagokat juttatunk a szervezetbe.</a:t>
            </a:r>
          </a:p>
          <a:p>
            <a:pPr marL="0" marR="244308" indent="0" algn="just" defTabSz="244308">
              <a:spcBef>
                <a:spcPts val="0"/>
              </a:spcBef>
              <a:buNone/>
              <a:defRPr sz="2280">
                <a:latin typeface="Arial"/>
                <a:ea typeface="Arial"/>
                <a:cs typeface="Arial"/>
                <a:sym typeface="Arial"/>
              </a:defRPr>
            </a:pPr>
            <a:r>
              <a:rPr sz="2600" dirty="0"/>
              <a:t>Más szervezetben (állat, ember) termelt kész ellenanyagot visznek be immunsavó formájában</a:t>
            </a:r>
            <a:r>
              <a:rPr sz="2600" dirty="0">
                <a:latin typeface="Helvetica"/>
                <a:ea typeface="Helvetica"/>
                <a:cs typeface="Helvetica"/>
                <a:sym typeface="Helvetica"/>
              </a:rPr>
              <a:t> a megvédendő szervezetbe.</a:t>
            </a:r>
          </a:p>
          <a:p>
            <a:pPr marL="0" marR="244308" indent="0" algn="just" defTabSz="244308">
              <a:spcBef>
                <a:spcPts val="0"/>
              </a:spcBef>
              <a:buNone/>
              <a:defRPr sz="2280">
                <a:latin typeface="Arial"/>
                <a:ea typeface="Arial"/>
                <a:cs typeface="Arial"/>
                <a:sym typeface="Arial"/>
              </a:defRPr>
            </a:pPr>
            <a:r>
              <a:rPr sz="2600" dirty="0"/>
              <a:t>A szervezet azonnal védetté válik, de csak rövid ideig (2-6 hét).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44308" indent="0" algn="just" defTabSz="244308">
              <a:spcBef>
                <a:spcPts val="0"/>
              </a:spcBef>
              <a:buNone/>
              <a:defRPr sz="2280">
                <a:latin typeface="Helvetica"/>
                <a:ea typeface="Helvetica"/>
                <a:cs typeface="Helvetica"/>
                <a:sym typeface="Helvetica"/>
              </a:defRPr>
            </a:pPr>
            <a:r>
              <a:rPr sz="2600" dirty="0"/>
              <a:t>Az állati eredetű gammaglobulin hatása rövidebb 10-14 nap.</a:t>
            </a:r>
          </a:p>
          <a:p>
            <a:pPr marL="0" marR="244308" indent="0" algn="just" defTabSz="244308">
              <a:spcBef>
                <a:spcPts val="0"/>
              </a:spcBef>
              <a:buNone/>
              <a:defRPr sz="228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600" dirty="0">
              <a:solidFill>
                <a:srgbClr val="0000FF"/>
              </a:solidFill>
            </a:endParaRPr>
          </a:p>
          <a:p>
            <a:pPr marL="0" marR="244308" indent="0" algn="just" defTabSz="244308">
              <a:spcBef>
                <a:spcPts val="0"/>
              </a:spcBef>
              <a:buNone/>
              <a:defRPr sz="2280" b="1">
                <a:latin typeface="Arial"/>
                <a:ea typeface="Arial"/>
                <a:cs typeface="Arial"/>
                <a:sym typeface="Arial"/>
              </a:defRPr>
            </a:pPr>
            <a:r>
              <a:rPr sz="2600" dirty="0">
                <a:solidFill>
                  <a:srgbClr val="0000FF"/>
                </a:solidFill>
              </a:rPr>
              <a:t>Mesterséges aktív immunizálás:</a:t>
            </a:r>
          </a:p>
          <a:p>
            <a:pPr marL="0" marR="244308" indent="0" algn="just" defTabSz="244308">
              <a:spcBef>
                <a:spcPts val="0"/>
              </a:spcBef>
              <a:buNone/>
              <a:defRPr sz="2280">
                <a:latin typeface="Helvetica"/>
                <a:ea typeface="Helvetica"/>
                <a:cs typeface="Helvetica"/>
                <a:sym typeface="Helvetica"/>
              </a:defRPr>
            </a:pPr>
            <a:r>
              <a:rPr sz="2600" dirty="0">
                <a:latin typeface="Arial"/>
                <a:ea typeface="Arial"/>
                <a:cs typeface="Arial"/>
                <a:sym typeface="Arial"/>
              </a:rPr>
              <a:t>Antigént viszünk be a szervezetbe, s ezzel </a:t>
            </a:r>
            <a:r>
              <a:rPr sz="2600" dirty="0"/>
              <a:t>a szervezetet megfelelő immunválaszra, s így a várható fertőzéssel szemben védettség kialakítására késztetjük.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44308" indent="0" algn="just" defTabSz="244308">
              <a:spcBef>
                <a:spcPts val="0"/>
              </a:spcBef>
              <a:buNone/>
              <a:defRPr sz="2280">
                <a:latin typeface="Arial"/>
                <a:ea typeface="Arial"/>
                <a:cs typeface="Arial"/>
                <a:sym typeface="Arial"/>
              </a:defRPr>
            </a:pPr>
            <a:r>
              <a:rPr sz="2600" dirty="0"/>
              <a:t>Antigén:</a:t>
            </a:r>
          </a:p>
          <a:p>
            <a:pPr marL="361372" marR="244308" indent="-122154" algn="just" defTabSz="244308">
              <a:spcBef>
                <a:spcPts val="0"/>
              </a:spcBef>
              <a:buNone/>
              <a:tabLst>
                <a:tab pos="357175" algn="l"/>
              </a:tabLst>
              <a:defRPr sz="2280">
                <a:latin typeface="Helvetica"/>
                <a:ea typeface="Helvetica"/>
                <a:cs typeface="Helvetica"/>
                <a:sym typeface="Helvetica"/>
              </a:defRPr>
            </a:pPr>
            <a:r>
              <a:rPr sz="2600" dirty="0"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sz="2600" dirty="0"/>
              <a:t>élő attenuált (gyengített virulenciájú) kórokozó,</a:t>
            </a:r>
          </a:p>
          <a:p>
            <a:pPr marL="361372" marR="244308" indent="-122154" algn="just" defTabSz="244308">
              <a:spcBef>
                <a:spcPts val="0"/>
              </a:spcBef>
              <a:buNone/>
              <a:tabLst>
                <a:tab pos="357175" algn="l"/>
              </a:tabLst>
              <a:defRPr sz="2280">
                <a:latin typeface="Arial"/>
                <a:ea typeface="Arial"/>
                <a:cs typeface="Arial"/>
                <a:sym typeface="Arial"/>
              </a:defRPr>
            </a:pPr>
            <a:r>
              <a:rPr sz="2600" dirty="0"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sz="2600" dirty="0"/>
              <a:t>elölt kórokozó,</a:t>
            </a:r>
          </a:p>
          <a:p>
            <a:pPr marL="361372" marR="244308" indent="-122154" algn="just" defTabSz="244308">
              <a:spcBef>
                <a:spcPts val="0"/>
              </a:spcBef>
              <a:buNone/>
              <a:tabLst>
                <a:tab pos="357175" algn="l"/>
              </a:tabLst>
              <a:defRPr sz="2280">
                <a:latin typeface="Arial"/>
                <a:ea typeface="Arial"/>
                <a:cs typeface="Arial"/>
                <a:sym typeface="Arial"/>
              </a:defRPr>
            </a:pPr>
            <a:r>
              <a:rPr sz="2600" dirty="0"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sz="2600" dirty="0"/>
              <a:t>toxoid (méregtelenített toxin)</a:t>
            </a:r>
          </a:p>
          <a:p>
            <a:pPr marL="0" marR="244308" indent="0" algn="just" defTabSz="244308">
              <a:spcBef>
                <a:spcPts val="0"/>
              </a:spcBef>
              <a:buNone/>
              <a:defRPr sz="1064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244308" indent="0" algn="just" defTabSz="244308">
              <a:spcBef>
                <a:spcPts val="0"/>
              </a:spcBef>
              <a:buNone/>
              <a:defRPr sz="1064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8701102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Nem fajlagos immuniás: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457200" algn="l" defTabSz="457200">
              <a:defRPr sz="4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dirty="0">
                <a:solidFill>
                  <a:srgbClr val="0000FF"/>
                </a:solidFill>
              </a:rPr>
              <a:t>Nem fajlagos immuniás:</a:t>
            </a:r>
          </a:p>
        </p:txBody>
      </p:sp>
      <p:sp>
        <p:nvSpPr>
          <p:cNvPr id="187" name="Többféle kórokozók ellen hatásosak. Legtöbbször ezek akadályozzák meg a mikroorganizmusok invázióját.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62689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Többféle kórokozók ellen hatásosak. Legtöbbször ezek akadályozzák meg a mikroorganizmusok invázióját.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hu-HU" dirty="0" smtClean="0"/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hu-HU" dirty="0" smtClean="0"/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475489" marR="321457" indent="-160729" defTabSz="321457">
              <a:spcBef>
                <a:spcPts val="0"/>
              </a:spcBef>
              <a:buNone/>
              <a:tabLst>
                <a:tab pos="473257" algn="l"/>
              </a:tabLst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0" dirty="0"/>
              <a:t>-	</a:t>
            </a:r>
            <a:r>
              <a:rPr dirty="0"/>
              <a:t>fagocitózis,</a:t>
            </a:r>
          </a:p>
          <a:p>
            <a:pPr marL="475489" marR="321457" indent="-160729" defTabSz="321457">
              <a:spcBef>
                <a:spcPts val="0"/>
              </a:spcBef>
              <a:buNone/>
              <a:tabLst>
                <a:tab pos="473257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b="1" dirty="0"/>
              <a:t>Lizozim </a:t>
            </a:r>
            <a:r>
              <a:rPr lang="hu-HU" dirty="0" smtClean="0"/>
              <a:t>- </a:t>
            </a:r>
            <a:r>
              <a:rPr dirty="0" smtClean="0"/>
              <a:t>baktériumot </a:t>
            </a:r>
            <a:r>
              <a:rPr dirty="0"/>
              <a:t>elpusztítja, </a:t>
            </a:r>
            <a:r>
              <a:rPr dirty="0" smtClean="0"/>
              <a:t>feloldja</a:t>
            </a:r>
            <a:endParaRPr dirty="0"/>
          </a:p>
          <a:p>
            <a:pPr marL="475489" marR="321457" indent="-160729" defTabSz="321457">
              <a:spcBef>
                <a:spcPts val="0"/>
              </a:spcBef>
              <a:buNone/>
              <a:tabLst>
                <a:tab pos="473257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b="1" dirty="0"/>
              <a:t>Interferon </a:t>
            </a:r>
            <a:r>
              <a:rPr lang="hu-HU" dirty="0" smtClean="0"/>
              <a:t>- </a:t>
            </a:r>
            <a:r>
              <a:rPr dirty="0" smtClean="0"/>
              <a:t>antivirális </a:t>
            </a:r>
            <a:r>
              <a:rPr dirty="0"/>
              <a:t>hatása van addig, amíg a specifikus immunanyagok /5-7 nap/ meg nem </a:t>
            </a:r>
            <a:r>
              <a:rPr dirty="0" smtClean="0"/>
              <a:t>jelennek</a:t>
            </a:r>
            <a:endParaRPr dirty="0"/>
          </a:p>
          <a:p>
            <a:pPr marL="475489" marR="321457" indent="-160729" defTabSz="321457">
              <a:spcBef>
                <a:spcPts val="0"/>
              </a:spcBef>
              <a:buNone/>
              <a:tabLst>
                <a:tab pos="473257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dirty="0" smtClean="0"/>
              <a:t>- </a:t>
            </a:r>
            <a:r>
              <a:rPr b="1" dirty="0" smtClean="0"/>
              <a:t>Vírusneutralizáló </a:t>
            </a:r>
            <a:r>
              <a:rPr b="1" dirty="0"/>
              <a:t>ellenanyag </a:t>
            </a:r>
            <a:r>
              <a:rPr dirty="0"/>
              <a:t>– a virion felszínéhez kötődve megakadályozza az adszorpciót, a sejtbe való bejutást és magát a szaporodást.</a:t>
            </a:r>
          </a:p>
        </p:txBody>
      </p:sp>
      <p:pic>
        <p:nvPicPr>
          <p:cNvPr id="2" name="Picture 1" descr="2hy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222" y="2455333"/>
            <a:ext cx="1763890" cy="176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6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Faji immunitás: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457200" indent="449580" algn="l" defTabSz="457200">
              <a:defRPr sz="4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dirty="0">
                <a:solidFill>
                  <a:srgbClr val="0000FF"/>
                </a:solidFill>
              </a:rPr>
              <a:t>Faji immunitás:</a:t>
            </a:r>
          </a:p>
        </p:txBody>
      </p:sp>
      <p:sp>
        <p:nvSpPr>
          <p:cNvPr id="190" name="Egyes kórokozók csak embert, mások csak bizonyos állatfajokat betegítenek meg.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321457" indent="0" algn="ctr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Egyes kórokozók csak embert, mások csak bizonyos állatfajokat betegítenek meg.</a:t>
            </a:r>
          </a:p>
          <a:p>
            <a:pPr marL="0" marR="321457" indent="0" algn="ctr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Az egyes emberek sem egyformán érzékenyek az egyes kórokozókra.</a:t>
            </a:r>
          </a:p>
          <a:p>
            <a:pPr marL="0" marR="321457" indent="0" algn="ctr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Azért nem fajlagos immunitás, mert </a:t>
            </a:r>
            <a:endParaRPr lang="hu-HU" dirty="0" smtClean="0"/>
          </a:p>
          <a:p>
            <a:pPr marL="0" marR="321457" indent="0" algn="ctr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smtClean="0">
                <a:solidFill>
                  <a:srgbClr val="660066"/>
                </a:solidFill>
              </a:rPr>
              <a:t>rezisztens </a:t>
            </a:r>
            <a:r>
              <a:rPr b="1" dirty="0">
                <a:solidFill>
                  <a:srgbClr val="660066"/>
                </a:solidFill>
              </a:rPr>
              <a:t>egyedekben a kórokozókkal szemben </a:t>
            </a:r>
            <a:r>
              <a:rPr b="1" u="sng" dirty="0">
                <a:solidFill>
                  <a:srgbClr val="660066"/>
                </a:solidFill>
              </a:rPr>
              <a:t>specifikus</a:t>
            </a:r>
            <a:r>
              <a:rPr b="1" dirty="0">
                <a:solidFill>
                  <a:srgbClr val="660066"/>
                </a:solidFill>
              </a:rPr>
              <a:t> ellenanyagok v. celluláris immunitás nem mutatható ki.</a:t>
            </a:r>
          </a:p>
        </p:txBody>
      </p:sp>
    </p:spTree>
    <p:extLst>
      <p:ext uri="{BB962C8B-B14F-4D97-AF65-F5344CB8AC3E}">
        <p14:creationId xmlns:p14="http://schemas.microsoft.com/office/powerpoint/2010/main" val="422538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zövegtörzs"/>
          <p:cNvSpPr>
            <a:spLocks noGrp="1"/>
          </p:cNvSpPr>
          <p:nvPr>
            <p:ph type="body" idx="1"/>
          </p:nvPr>
        </p:nvSpPr>
        <p:spPr>
          <a:xfrm>
            <a:off x="669727" y="1835051"/>
            <a:ext cx="7804547" cy="4420195"/>
          </a:xfrm>
          <a:prstGeom prst="rect">
            <a:avLst/>
          </a:prstGeom>
        </p:spPr>
        <p:txBody>
          <a:bodyPr/>
          <a:lstStyle/>
          <a:p>
            <a:pPr marL="0" marR="321457" lvl="8" indent="1285829" algn="ctr" defTabSz="321457">
              <a:spcBef>
                <a:spcPts val="0"/>
              </a:spcBef>
              <a:buNone/>
              <a:defRPr sz="30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84" name="Képernyőfotó 2014-11-11 - 19.04.49.png" descr="Képernyőfotó 2014-11-11 - 19.04.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1556" y="338666"/>
            <a:ext cx="8367888" cy="59165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17557869"/>
      </p:ext>
    </p:extLst>
  </p:cSld>
  <p:clrMapOvr>
    <a:masterClrMapping/>
  </p:clrMapOvr>
  <p:transition xmlns:p14="http://schemas.microsoft.com/office/powerpoint/2010/main" spd="slow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zervezet védekező rendszere: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457200" algn="just" defTabSz="457200"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Szervezet védekező rendszere:</a:t>
            </a:r>
          </a:p>
        </p:txBody>
      </p:sp>
      <p:sp>
        <p:nvSpPr>
          <p:cNvPr id="148" name="Fehérvérsejtek (leukocyták)…"/>
          <p:cNvSpPr>
            <a:spLocks noGrp="1"/>
          </p:cNvSpPr>
          <p:nvPr>
            <p:ph type="body" idx="1"/>
          </p:nvPr>
        </p:nvSpPr>
        <p:spPr>
          <a:xfrm>
            <a:off x="830461" y="1687711"/>
            <a:ext cx="7804547" cy="442019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321457" indent="0" algn="ctr" defTabSz="321457">
              <a:spcBef>
                <a:spcPts val="0"/>
              </a:spcBef>
              <a:buNone/>
              <a:defRPr sz="3000" b="1" u="sng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0000FF"/>
                </a:solidFill>
              </a:rPr>
              <a:t>Fehérvérsejtek (leukocyták)</a:t>
            </a:r>
          </a:p>
          <a:p>
            <a:pPr marL="160729" marR="321457" indent="0" algn="just" defTabSz="321457">
              <a:spcBef>
                <a:spcPts val="0"/>
              </a:spcBef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160729" marR="321457" indent="0" algn="just" defTabSz="321457">
              <a:spcBef>
                <a:spcPts val="0"/>
              </a:spcBef>
              <a:buNone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Arial"/>
                <a:ea typeface="Arial"/>
                <a:cs typeface="Arial"/>
                <a:sym typeface="Arial"/>
              </a:rPr>
              <a:t>Megtalálh</a:t>
            </a:r>
            <a:r>
              <a:rPr dirty="0"/>
              <a:t>atók: </a:t>
            </a:r>
            <a:endParaRPr lang="hu-HU" dirty="0" smtClean="0"/>
          </a:p>
          <a:p>
            <a:pPr marL="160729" marR="321457" indent="0" algn="just" defTabSz="321457">
              <a:spcBef>
                <a:spcPts val="0"/>
              </a:spcBef>
              <a:buNone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smtClean="0"/>
              <a:t>vérben</a:t>
            </a:r>
            <a:r>
              <a:rPr dirty="0"/>
              <a:t>, szövetekben, vérképzőszervekben</a:t>
            </a:r>
          </a:p>
          <a:p>
            <a:pPr marL="160729" marR="321457" lvl="3" indent="482186" algn="just" defTabSz="321457">
              <a:spcBef>
                <a:spcPts val="0"/>
              </a:spcBef>
              <a:buNone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160729" marR="321457" indent="0" algn="just" defTabSz="321457">
              <a:spcBef>
                <a:spcPts val="0"/>
              </a:spcBef>
              <a:buNone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Nem egységesek. </a:t>
            </a:r>
            <a:endParaRPr lang="hu-HU" dirty="0" smtClean="0"/>
          </a:p>
          <a:p>
            <a:pPr marL="160729" marR="321457" indent="0" algn="just" defTabSz="321457">
              <a:spcBef>
                <a:spcPts val="0"/>
              </a:spcBef>
              <a:buNone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smtClean="0"/>
              <a:t>Képződésük </a:t>
            </a:r>
            <a:r>
              <a:rPr dirty="0"/>
              <a:t>helye szerint:</a:t>
            </a:r>
          </a:p>
          <a:p>
            <a:pPr marL="475489" marR="321457" indent="-160729" algn="just" defTabSz="321457">
              <a:spcBef>
                <a:spcPts val="0"/>
              </a:spcBef>
              <a:buNone/>
              <a:tabLst>
                <a:tab pos="473257" algn="l"/>
              </a:tabLst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dirty="0"/>
              <a:t>csontvelőben képződő: </a:t>
            </a:r>
            <a:r>
              <a:rPr b="1" dirty="0">
                <a:solidFill>
                  <a:srgbClr val="FF9300"/>
                </a:solidFill>
              </a:rPr>
              <a:t>granulocyta, monocyta,</a:t>
            </a:r>
          </a:p>
          <a:p>
            <a:pPr marL="475489" marR="321457" indent="-160729" algn="just" defTabSz="321457">
              <a:spcBef>
                <a:spcPts val="0"/>
              </a:spcBef>
              <a:buNone/>
              <a:tabLst>
                <a:tab pos="473257" algn="l"/>
              </a:tabLst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dirty="0"/>
              <a:t>nyirokszervekben képződő:</a:t>
            </a:r>
            <a:r>
              <a:rPr b="1" dirty="0">
                <a:solidFill>
                  <a:srgbClr val="942192"/>
                </a:solidFill>
              </a:rPr>
              <a:t> lymphocyta</a:t>
            </a:r>
          </a:p>
        </p:txBody>
      </p:sp>
    </p:spTree>
    <p:extLst>
      <p:ext uri="{BB962C8B-B14F-4D97-AF65-F5344CB8AC3E}">
        <p14:creationId xmlns:p14="http://schemas.microsoft.com/office/powerpoint/2010/main" val="1167794183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L</a:t>
            </a:r>
            <a:r>
              <a:rPr lang="en-US" b="1" i="1" dirty="0" err="1" smtClean="0">
                <a:solidFill>
                  <a:srgbClr val="0000FF"/>
                </a:solidFill>
              </a:rPr>
              <a:t>eukocyták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immunrendszer</a:t>
            </a:r>
            <a:r>
              <a:rPr lang="en-US" dirty="0" smtClean="0"/>
              <a:t> </a:t>
            </a:r>
            <a:r>
              <a:rPr lang="en-US" dirty="0" err="1" smtClean="0"/>
              <a:t>részei</a:t>
            </a:r>
            <a:endParaRPr lang="en-US" dirty="0" smtClean="0"/>
          </a:p>
          <a:p>
            <a:r>
              <a:rPr lang="en-US" dirty="0" err="1" smtClean="0"/>
              <a:t>Granulocyták</a:t>
            </a:r>
            <a:endParaRPr lang="en-US" dirty="0" smtClean="0"/>
          </a:p>
          <a:p>
            <a:r>
              <a:rPr lang="en-US" dirty="0" err="1" smtClean="0">
                <a:latin typeface="Arial"/>
                <a:ea typeface="Arial"/>
                <a:cs typeface="Arial"/>
                <a:sym typeface="Arial"/>
              </a:rPr>
              <a:t>Monocyták</a:t>
            </a:r>
            <a:endParaRPr lang="en-US" dirty="0" smtClean="0">
              <a:latin typeface="Arial"/>
              <a:ea typeface="Arial"/>
              <a:cs typeface="Arial"/>
              <a:sym typeface="Arial"/>
            </a:endParaRPr>
          </a:p>
          <a:p>
            <a:r>
              <a:rPr lang="en-US" dirty="0" err="1" smtClean="0"/>
              <a:t>Lymphocyták</a:t>
            </a:r>
            <a:endParaRPr lang="en-US" dirty="0"/>
          </a:p>
        </p:txBody>
      </p:sp>
      <p:pic>
        <p:nvPicPr>
          <p:cNvPr id="4" name="Picture 3" descr="hlamidi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08" y="3513666"/>
            <a:ext cx="5268148" cy="31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012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1. Granulocyták (mikrofágok):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30361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321457" algn="just" defTabSz="321457">
              <a:defRPr sz="4000" b="1" u="sng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1. Granulocyták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dirty="0" smtClean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mikrofágok)</a:t>
            </a:r>
            <a:r>
              <a:rPr dirty="0"/>
              <a:t>:</a:t>
            </a:r>
          </a:p>
        </p:txBody>
      </p:sp>
      <p:sp>
        <p:nvSpPr>
          <p:cNvPr id="151" name="- Neutrofil granulocyták: (szegmentált / karélyozott magvú)…"/>
          <p:cNvSpPr>
            <a:spLocks noGrp="1"/>
          </p:cNvSpPr>
          <p:nvPr>
            <p:ph type="body" idx="1"/>
          </p:nvPr>
        </p:nvSpPr>
        <p:spPr>
          <a:xfrm>
            <a:off x="457201" y="1904999"/>
            <a:ext cx="8017074" cy="46002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225019" indent="0" algn="just" defTabSz="225019">
              <a:spcBef>
                <a:spcPts val="0"/>
              </a:spcBef>
              <a:buNone/>
              <a:defRPr sz="2100" b="1" u="sng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332842" marR="225019" indent="-112509" algn="just" defTabSz="225019">
              <a:spcBef>
                <a:spcPts val="0"/>
              </a:spcBef>
              <a:buNone/>
              <a:tabLst>
                <a:tab pos="330387" algn="l"/>
              </a:tabLst>
              <a:defRPr sz="2100" b="1" u="sng">
                <a:solidFill>
                  <a:srgbClr val="94219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dirty="0"/>
              <a:t>Neutrofil granulocyták: (szegmentált / karélyozott magvú)</a:t>
            </a:r>
          </a:p>
          <a:p>
            <a:pPr marL="332842" marR="225019" indent="0" algn="just" defTabSz="225019">
              <a:spcBef>
                <a:spcPts val="0"/>
              </a:spcBef>
              <a:buNone/>
              <a:defRPr sz="21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Élettartamuk 9-13 nap, ebből csak 5-6 órát töltenek a vérkeringésben, a többi időt a szövetekben</a:t>
            </a:r>
            <a:r>
              <a:rPr dirty="0" smtClean="0"/>
              <a:t>.</a:t>
            </a:r>
            <a:endParaRPr lang="hu-HU" dirty="0" smtClean="0"/>
          </a:p>
          <a:p>
            <a:pPr marL="332842" marR="225019" indent="0" algn="just" defTabSz="225019">
              <a:spcBef>
                <a:spcPts val="0"/>
              </a:spcBef>
              <a:buNone/>
              <a:defRPr sz="21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332842" marR="225019" indent="0" algn="just" defTabSz="225019">
              <a:spcBef>
                <a:spcPts val="0"/>
              </a:spcBef>
              <a:buNone/>
              <a:defRPr sz="21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Arial"/>
                <a:ea typeface="Arial"/>
                <a:cs typeface="Arial"/>
                <a:sym typeface="Arial"/>
              </a:rPr>
              <a:t>Legfontosabb funkciójuk: </a:t>
            </a:r>
            <a:r>
              <a:rPr b="1" dirty="0">
                <a:latin typeface="Arial"/>
                <a:ea typeface="Arial"/>
                <a:cs typeface="Arial"/>
                <a:sym typeface="Arial"/>
              </a:rPr>
              <a:t>fagocitózis.</a:t>
            </a:r>
            <a:r>
              <a:rPr dirty="0"/>
              <a:t> </a:t>
            </a:r>
            <a:endParaRPr lang="hu-HU" dirty="0" smtClean="0"/>
          </a:p>
          <a:p>
            <a:pPr marL="332842" marR="225019" indent="0" algn="just" defTabSz="225019">
              <a:spcBef>
                <a:spcPts val="0"/>
              </a:spcBef>
              <a:buNone/>
              <a:defRPr sz="21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332842" marR="225019" indent="0" algn="just" defTabSz="225019">
              <a:spcBef>
                <a:spcPts val="0"/>
              </a:spcBef>
              <a:buNone/>
              <a:defRPr sz="21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Mozgásukat, tájékozódásukat kémiai mediátor anyagok, elsősorban a baktériumokból vagy más sejtekből származó polip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eptidek segítik.</a:t>
            </a:r>
          </a:p>
          <a:p>
            <a:pPr marL="332842" marR="225019" indent="0" algn="just" defTabSz="225019">
              <a:spcBef>
                <a:spcPts val="0"/>
              </a:spcBef>
              <a:buNone/>
              <a:defRPr sz="2100"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32842" marR="225019" indent="0" algn="just" defTabSz="225019">
              <a:spcBef>
                <a:spcPts val="0"/>
              </a:spcBef>
              <a:buNone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 granulocyták a kórokozókat bekebelezik (fagocitálják)</a:t>
            </a:r>
            <a:r>
              <a:rPr dirty="0" smtClean="0"/>
              <a:t>.</a:t>
            </a:r>
            <a:endParaRPr lang="hu-HU" dirty="0" smtClean="0"/>
          </a:p>
          <a:p>
            <a:pPr marL="332842" marR="225019" indent="0" algn="just" defTabSz="225019">
              <a:spcBef>
                <a:spcPts val="0"/>
              </a:spcBef>
              <a:buNone/>
              <a:defRPr sz="2100">
                <a:latin typeface="Arial"/>
                <a:ea typeface="Arial"/>
                <a:cs typeface="Arial"/>
                <a:sym typeface="Arial"/>
              </a:defRPr>
            </a:pPr>
            <a:endParaRPr lang="hu-HU" dirty="0" smtClean="0"/>
          </a:p>
          <a:p>
            <a:pPr marL="332842" marR="225019" indent="0" algn="just" defTabSz="225019">
              <a:spcBef>
                <a:spcPts val="0"/>
              </a:spcBef>
              <a:buNone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lang="hu-HU" dirty="0" smtClean="0"/>
              <a:t>Ők válaszolnak először a mikrobiális fertőzésekre.</a:t>
            </a:r>
            <a:endParaRPr dirty="0"/>
          </a:p>
        </p:txBody>
      </p:sp>
      <p:pic>
        <p:nvPicPr>
          <p:cNvPr id="2" name="Picture 1" descr="PBNeutroph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22" y="16227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9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 dir="rd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pPr marL="332842" marR="225019" indent="0" algn="just" defTabSz="225019">
              <a:spcBef>
                <a:spcPts val="0"/>
              </a:spcBef>
              <a:buNone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A </a:t>
            </a:r>
            <a:r>
              <a:rPr lang="en-US" dirty="0" err="1"/>
              <a:t>granulocyták</a:t>
            </a:r>
            <a:r>
              <a:rPr lang="en-US" dirty="0"/>
              <a:t> </a:t>
            </a:r>
            <a:r>
              <a:rPr lang="en-US" b="1" i="1" u="sng" dirty="0" err="1">
                <a:solidFill>
                  <a:srgbClr val="660066"/>
                </a:solidFill>
              </a:rPr>
              <a:t>litikus</a:t>
            </a:r>
            <a:r>
              <a:rPr lang="en-US" b="1" i="1" u="sng" dirty="0">
                <a:solidFill>
                  <a:srgbClr val="660066"/>
                </a:solidFill>
              </a:rPr>
              <a:t> v. </a:t>
            </a:r>
            <a:r>
              <a:rPr lang="en-US" b="1" i="1" u="sng" dirty="0" err="1">
                <a:solidFill>
                  <a:srgbClr val="660066"/>
                </a:solidFill>
              </a:rPr>
              <a:t>proteolitikus</a:t>
            </a:r>
            <a:r>
              <a:rPr lang="en-US" b="1" i="1" u="sng" dirty="0">
                <a:solidFill>
                  <a:srgbClr val="660066"/>
                </a:solidFill>
              </a:rPr>
              <a:t> </a:t>
            </a:r>
            <a:r>
              <a:rPr lang="en-US" b="1" i="1" u="sng" dirty="0" err="1">
                <a:solidFill>
                  <a:srgbClr val="660066"/>
                </a:solidFill>
              </a:rPr>
              <a:t>enzimeket</a:t>
            </a:r>
            <a:r>
              <a:rPr lang="en-US" b="1" dirty="0">
                <a:solidFill>
                  <a:srgbClr val="660066"/>
                </a:solidFill>
              </a:rPr>
              <a:t> </a:t>
            </a:r>
            <a:r>
              <a:rPr lang="en-US" dirty="0" err="1"/>
              <a:t>tartalmaznak</a:t>
            </a:r>
            <a:r>
              <a:rPr lang="en-US" dirty="0"/>
              <a:t>, </a:t>
            </a:r>
            <a:r>
              <a:rPr lang="en-US" dirty="0" err="1"/>
              <a:t>ezek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660066"/>
                </a:solidFill>
              </a:rPr>
              <a:t>szabad-gyököket</a:t>
            </a:r>
            <a:r>
              <a:rPr lang="en-US" b="1" dirty="0">
                <a:solidFill>
                  <a:srgbClr val="660066"/>
                </a:solidFill>
              </a:rPr>
              <a:t> </a:t>
            </a:r>
            <a:r>
              <a:rPr lang="en-US" b="1" dirty="0" err="1">
                <a:solidFill>
                  <a:srgbClr val="660066"/>
                </a:solidFill>
              </a:rPr>
              <a:t>képeznek</a:t>
            </a:r>
            <a:r>
              <a:rPr lang="en-US" dirty="0"/>
              <a:t> (pl. </a:t>
            </a:r>
            <a:r>
              <a:rPr lang="en-US" dirty="0" err="1"/>
              <a:t>szuper-oxid</a:t>
            </a:r>
            <a:r>
              <a:rPr lang="en-US" dirty="0"/>
              <a:t> anion), </a:t>
            </a:r>
            <a:r>
              <a:rPr lang="en-US" dirty="0" err="1"/>
              <a:t>melyek</a:t>
            </a:r>
            <a:r>
              <a:rPr lang="en-US" dirty="0"/>
              <a:t> </a:t>
            </a:r>
            <a:r>
              <a:rPr lang="en-US" dirty="0" err="1"/>
              <a:t>elpusztítják</a:t>
            </a:r>
            <a:r>
              <a:rPr lang="en-US" dirty="0"/>
              <a:t> a </a:t>
            </a:r>
            <a:r>
              <a:rPr lang="en-US" dirty="0" err="1"/>
              <a:t>bekebelezett</a:t>
            </a:r>
            <a:r>
              <a:rPr lang="en-US" dirty="0"/>
              <a:t> </a:t>
            </a:r>
            <a:r>
              <a:rPr lang="en-US" dirty="0" err="1"/>
              <a:t>kórokozókat</a:t>
            </a:r>
            <a:r>
              <a:rPr lang="en-US" dirty="0"/>
              <a:t>, a </a:t>
            </a:r>
            <a:r>
              <a:rPr lang="en-US" dirty="0" err="1"/>
              <a:t>cytoplazmáb</a:t>
            </a:r>
            <a:r>
              <a:rPr lang="en-US" dirty="0" err="1">
                <a:latin typeface="Helvetica"/>
                <a:ea typeface="Helvetica"/>
                <a:cs typeface="Helvetica"/>
                <a:sym typeface="Helvetica"/>
              </a:rPr>
              <a:t>an</a:t>
            </a:r>
            <a:r>
              <a:rPr lang="en-US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dirty="0" err="1">
                <a:latin typeface="Helvetica"/>
                <a:ea typeface="Helvetica"/>
                <a:cs typeface="Helvetica"/>
                <a:sym typeface="Helvetica"/>
              </a:rPr>
              <a:t>lévő</a:t>
            </a:r>
            <a:r>
              <a:rPr lang="en-US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i="1" dirty="0" err="1"/>
              <a:t>lizoszómális</a:t>
            </a:r>
            <a:r>
              <a:rPr lang="en-US" i="1" dirty="0"/>
              <a:t> </a:t>
            </a:r>
            <a:r>
              <a:rPr lang="en-US" dirty="0" err="1"/>
              <a:t>fermentek</a:t>
            </a:r>
            <a:r>
              <a:rPr lang="en-US" dirty="0"/>
              <a:t> </a:t>
            </a:r>
            <a:r>
              <a:rPr lang="en-US" dirty="0" err="1"/>
              <a:t>pedig</a:t>
            </a:r>
            <a:r>
              <a:rPr lang="en-US" dirty="0"/>
              <a:t> a </a:t>
            </a:r>
            <a:r>
              <a:rPr lang="en-US" dirty="0" err="1"/>
              <a:t>mikroorganizmusok</a:t>
            </a:r>
            <a:r>
              <a:rPr lang="en-US" dirty="0"/>
              <a:t> </a:t>
            </a:r>
            <a:r>
              <a:rPr lang="en-US" dirty="0" err="1"/>
              <a:t>membránjának</a:t>
            </a:r>
            <a:r>
              <a:rPr lang="en-US" dirty="0"/>
              <a:t> </a:t>
            </a:r>
            <a:r>
              <a:rPr lang="en-US" dirty="0" err="1"/>
              <a:t>feloldásával</a:t>
            </a:r>
            <a:r>
              <a:rPr lang="en-US" dirty="0"/>
              <a:t> „</a:t>
            </a:r>
            <a:r>
              <a:rPr lang="en-US" dirty="0" err="1"/>
              <a:t>megemésztik</a:t>
            </a:r>
            <a:r>
              <a:rPr lang="en-US" dirty="0"/>
              <a:t>” </a:t>
            </a:r>
            <a:r>
              <a:rPr lang="en-US" dirty="0" err="1"/>
              <a:t>azokat</a:t>
            </a:r>
            <a:r>
              <a:rPr lang="en-US" dirty="0"/>
              <a:t>.</a:t>
            </a:r>
          </a:p>
          <a:p>
            <a:pPr marL="332842" marR="225019" indent="0" algn="just" defTabSz="225019">
              <a:spcBef>
                <a:spcPts val="0"/>
              </a:spcBef>
              <a:buNone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granulocyta</a:t>
            </a:r>
            <a:r>
              <a:rPr lang="en-US" dirty="0"/>
              <a:t> 10-15 </a:t>
            </a:r>
            <a:r>
              <a:rPr lang="en-US" dirty="0" err="1"/>
              <a:t>baktériumot</a:t>
            </a:r>
            <a:r>
              <a:rPr lang="en-US" dirty="0"/>
              <a:t> is </a:t>
            </a:r>
            <a:r>
              <a:rPr lang="en-US" dirty="0" err="1"/>
              <a:t>fagocitálhat</a:t>
            </a:r>
            <a:r>
              <a:rPr lang="en-US" dirty="0"/>
              <a:t>.</a:t>
            </a:r>
          </a:p>
          <a:p>
            <a:pPr marL="332842" marR="225019" indent="0" algn="just" defTabSz="225019">
              <a:spcBef>
                <a:spcPts val="0"/>
              </a:spcBef>
              <a:buNone/>
              <a:defRPr sz="2100"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  <a:p>
            <a:pPr marL="332842" marR="225019" indent="-112509" algn="just" defTabSz="225019">
              <a:spcBef>
                <a:spcPts val="0"/>
              </a:spcBef>
              <a:buNone/>
              <a:tabLst>
                <a:tab pos="330387" algn="l"/>
              </a:tabLst>
              <a:defRPr sz="2100" b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u="sng" dirty="0">
                <a:solidFill>
                  <a:srgbClr val="9421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u="sng" dirty="0" err="1">
                <a:solidFill>
                  <a:srgbClr val="942192"/>
                </a:solidFill>
              </a:rPr>
              <a:t>Eozinofil</a:t>
            </a:r>
            <a:r>
              <a:rPr lang="en-US" u="sng" dirty="0">
                <a:solidFill>
                  <a:srgbClr val="942192"/>
                </a:solidFill>
              </a:rPr>
              <a:t> </a:t>
            </a:r>
            <a:r>
              <a:rPr lang="en-US" u="sng" dirty="0" err="1">
                <a:solidFill>
                  <a:srgbClr val="942192"/>
                </a:solidFill>
              </a:rPr>
              <a:t>granulocyták</a:t>
            </a:r>
            <a:r>
              <a:rPr lang="en-US" u="sng" dirty="0">
                <a:solidFill>
                  <a:srgbClr val="942192"/>
                </a:solidFill>
              </a:rPr>
              <a:t>:</a:t>
            </a:r>
          </a:p>
          <a:p>
            <a:pPr marL="332842" marR="225019" indent="0" algn="just" defTabSz="225019">
              <a:spcBef>
                <a:spcPts val="0"/>
              </a:spcBef>
              <a:buNone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err="1" smtClean="0"/>
              <a:t>Főként</a:t>
            </a:r>
            <a:r>
              <a:rPr lang="en-US" dirty="0" smtClean="0"/>
              <a:t> </a:t>
            </a:r>
            <a:r>
              <a:rPr lang="en-US" dirty="0" err="1" smtClean="0"/>
              <a:t>élősködők</a:t>
            </a:r>
            <a:r>
              <a:rPr lang="en-US" dirty="0" smtClean="0"/>
              <a:t> </a:t>
            </a:r>
            <a:r>
              <a:rPr lang="en-US" dirty="0" err="1" smtClean="0"/>
              <a:t>elllen</a:t>
            </a:r>
            <a:r>
              <a:rPr lang="en-US" dirty="0" smtClean="0"/>
              <a:t> </a:t>
            </a:r>
            <a:r>
              <a:rPr lang="en-US" dirty="0" err="1" smtClean="0"/>
              <a:t>harcolnak</a:t>
            </a:r>
            <a:r>
              <a:rPr lang="en-US" dirty="0" smtClean="0"/>
              <a:t>. </a:t>
            </a:r>
            <a:r>
              <a:rPr lang="en-US" dirty="0" err="1" smtClean="0"/>
              <a:t>Fagocitálnak</a:t>
            </a:r>
            <a:r>
              <a:rPr lang="en-US" dirty="0"/>
              <a:t>. </a:t>
            </a:r>
            <a:r>
              <a:rPr lang="en-US" dirty="0" err="1"/>
              <a:t>Allergiás</a:t>
            </a:r>
            <a:r>
              <a:rPr lang="en-US" dirty="0"/>
              <a:t> </a:t>
            </a:r>
            <a:r>
              <a:rPr lang="en-US" dirty="0" err="1"/>
              <a:t>reakcióban</a:t>
            </a:r>
            <a:r>
              <a:rPr lang="en-US" dirty="0"/>
              <a:t> is </a:t>
            </a:r>
            <a:r>
              <a:rPr lang="en-US" dirty="0" err="1"/>
              <a:t>részt</a:t>
            </a:r>
            <a:r>
              <a:rPr lang="en-US" dirty="0"/>
              <a:t> </a:t>
            </a:r>
            <a:r>
              <a:rPr lang="en-US" dirty="0" err="1"/>
              <a:t>vesz</a:t>
            </a:r>
            <a:r>
              <a:rPr lang="en-US" dirty="0" smtClean="0"/>
              <a:t>.</a:t>
            </a:r>
          </a:p>
          <a:p>
            <a:pPr marL="332842" marR="225019" indent="0" algn="just" defTabSz="225019">
              <a:spcBef>
                <a:spcPts val="0"/>
              </a:spcBef>
              <a:buNone/>
              <a:defRPr sz="2100"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  <a:p>
            <a:pPr marL="332842" marR="225019" indent="0" algn="just" defTabSz="225019">
              <a:spcBef>
                <a:spcPts val="0"/>
              </a:spcBef>
              <a:buNone/>
              <a:defRPr sz="2100"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  <a:p>
            <a:pPr marL="332842" marR="225019" indent="0" algn="just" defTabSz="225019">
              <a:spcBef>
                <a:spcPts val="0"/>
              </a:spcBef>
              <a:buNone/>
              <a:defRPr sz="2100">
                <a:latin typeface="Arial"/>
                <a:ea typeface="Arial"/>
                <a:cs typeface="Arial"/>
                <a:sym typeface="Arial"/>
              </a:defRPr>
            </a:pPr>
            <a:endParaRPr lang="en-US" dirty="0" smtClean="0"/>
          </a:p>
          <a:p>
            <a:pPr marL="332842" marR="225019" indent="0" algn="just" defTabSz="225019">
              <a:spcBef>
                <a:spcPts val="0"/>
              </a:spcBef>
              <a:buNone/>
              <a:defRPr sz="2100"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  <a:p>
            <a:pPr marL="332842" marR="225019" indent="-112509" algn="just" defTabSz="225019">
              <a:spcBef>
                <a:spcPts val="0"/>
              </a:spcBef>
              <a:buNone/>
              <a:tabLst>
                <a:tab pos="330387" algn="l"/>
              </a:tabLst>
              <a:defRPr sz="2100" b="1" u="sng">
                <a:solidFill>
                  <a:srgbClr val="94219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lang="en-US" dirty="0" err="1"/>
              <a:t>Bazofil</a:t>
            </a:r>
            <a:r>
              <a:rPr lang="en-US" dirty="0"/>
              <a:t> </a:t>
            </a:r>
            <a:r>
              <a:rPr lang="en-US" dirty="0" err="1"/>
              <a:t>granulocyták</a:t>
            </a:r>
            <a:r>
              <a:rPr lang="en-US" dirty="0"/>
              <a:t>:</a:t>
            </a:r>
          </a:p>
          <a:p>
            <a:pPr marL="332842" marR="225019" indent="0" algn="just" defTabSz="225019">
              <a:spcBef>
                <a:spcPts val="0"/>
              </a:spcBef>
              <a:buNone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err="1"/>
              <a:t>Heparint</a:t>
            </a:r>
            <a:r>
              <a:rPr lang="en-US" dirty="0"/>
              <a:t> </a:t>
            </a:r>
            <a:r>
              <a:rPr lang="en-US" dirty="0" err="1"/>
              <a:t>termel</a:t>
            </a:r>
            <a:r>
              <a:rPr lang="en-US" dirty="0"/>
              <a:t>. </a:t>
            </a:r>
            <a:r>
              <a:rPr lang="en-US" dirty="0" err="1" smtClean="0"/>
              <a:t>Allegrgiás</a:t>
            </a:r>
            <a:r>
              <a:rPr lang="en-US" dirty="0" smtClean="0"/>
              <a:t> </a:t>
            </a:r>
            <a:r>
              <a:rPr lang="en-US" dirty="0" err="1" smtClean="0"/>
              <a:t>reakciókban</a:t>
            </a:r>
            <a:r>
              <a:rPr lang="en-US" dirty="0" smtClean="0"/>
              <a:t> </a:t>
            </a:r>
            <a:r>
              <a:rPr lang="en-US" dirty="0" err="1" smtClean="0"/>
              <a:t>vesz</a:t>
            </a:r>
            <a:r>
              <a:rPr lang="en-US" dirty="0" smtClean="0"/>
              <a:t> </a:t>
            </a:r>
            <a:r>
              <a:rPr lang="en-US" dirty="0" err="1" smtClean="0"/>
              <a:t>részt</a:t>
            </a:r>
            <a:r>
              <a:rPr lang="en-US" dirty="0" smtClean="0"/>
              <a:t>. </a:t>
            </a:r>
            <a:r>
              <a:rPr lang="en-US" dirty="0" err="1" smtClean="0"/>
              <a:t>Gyulladásos</a:t>
            </a:r>
            <a:r>
              <a:rPr lang="en-US" dirty="0" smtClean="0"/>
              <a:t> </a:t>
            </a:r>
            <a:r>
              <a:rPr lang="en-US" dirty="0" err="1"/>
              <a:t>mediátorok</a:t>
            </a:r>
            <a:r>
              <a:rPr lang="en-US" dirty="0"/>
              <a:t> </a:t>
            </a:r>
            <a:r>
              <a:rPr lang="en-US" dirty="0" err="1"/>
              <a:t>szintézise</a:t>
            </a:r>
            <a:r>
              <a:rPr lang="en-US" dirty="0"/>
              <a:t> (</a:t>
            </a:r>
            <a:r>
              <a:rPr lang="en-US" dirty="0" err="1"/>
              <a:t>hisztamin</a:t>
            </a:r>
            <a:r>
              <a:rPr lang="en-US" dirty="0"/>
              <a:t>, </a:t>
            </a:r>
            <a:r>
              <a:rPr lang="en-US" dirty="0" err="1"/>
              <a:t>szerotonin</a:t>
            </a:r>
            <a:r>
              <a:rPr lang="en-US" dirty="0"/>
              <a:t>, </a:t>
            </a:r>
            <a:r>
              <a:rPr lang="en-US" dirty="0" err="1"/>
              <a:t>prosztaglandin</a:t>
            </a:r>
            <a:r>
              <a:rPr lang="en-US" dirty="0"/>
              <a:t>)</a:t>
            </a:r>
          </a:p>
          <a:p>
            <a:pPr marL="0" marR="225019" indent="0" algn="just" defTabSz="225019">
              <a:spcBef>
                <a:spcPts val="0"/>
              </a:spcBef>
              <a:buNone/>
              <a:defRPr sz="98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	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dirty="0"/>
          </a:p>
        </p:txBody>
      </p:sp>
      <p:pic>
        <p:nvPicPr>
          <p:cNvPr id="4" name="Picture 3" descr="Seg-hem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94" y="2230438"/>
            <a:ext cx="619125" cy="619125"/>
          </a:xfrm>
          <a:prstGeom prst="rect">
            <a:avLst/>
          </a:prstGeom>
        </p:spPr>
      </p:pic>
      <p:pic>
        <p:nvPicPr>
          <p:cNvPr id="5" name="Picture 4" descr="PBEosinophi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45" y="3510140"/>
            <a:ext cx="1199444" cy="1199444"/>
          </a:xfrm>
          <a:prstGeom prst="rect">
            <a:avLst/>
          </a:prstGeom>
        </p:spPr>
      </p:pic>
      <p:pic>
        <p:nvPicPr>
          <p:cNvPr id="6" name="Picture 5" descr="Eos-hem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719" y="3595688"/>
            <a:ext cx="1113896" cy="1113896"/>
          </a:xfrm>
          <a:prstGeom prst="rect">
            <a:avLst/>
          </a:prstGeom>
        </p:spPr>
      </p:pic>
      <p:pic>
        <p:nvPicPr>
          <p:cNvPr id="7" name="Picture 6" descr="PBBasophi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45" y="5729111"/>
            <a:ext cx="1030110" cy="1030110"/>
          </a:xfrm>
          <a:prstGeom prst="rect">
            <a:avLst/>
          </a:prstGeom>
        </p:spPr>
      </p:pic>
      <p:pic>
        <p:nvPicPr>
          <p:cNvPr id="8" name="Picture 7" descr="Baso-hem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94" y="5729111"/>
            <a:ext cx="1029230" cy="102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164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2. Monocyták (macrophagok, hízósejtek):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marR="321457" algn="just" defTabSz="321457">
              <a:defRPr sz="4000" b="1" u="sng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2. 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Monocyták</a:t>
            </a:r>
            <a:r>
              <a:rPr dirty="0"/>
              <a:t> (macrophagok, hízósejtek)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154" name="A perifériás vérben található legnagyobb sejt, a vérből 24 óra múlva emigrál a szövetekbe.…"/>
          <p:cNvSpPr>
            <a:spLocks noGrp="1"/>
          </p:cNvSpPr>
          <p:nvPr>
            <p:ph type="body" idx="1"/>
          </p:nvPr>
        </p:nvSpPr>
        <p:spPr>
          <a:xfrm>
            <a:off x="669727" y="1417638"/>
            <a:ext cx="7804547" cy="515750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257166" indent="0" algn="just" defTabSz="257166">
              <a:spcBef>
                <a:spcPts val="0"/>
              </a:spcBef>
              <a:buNone/>
              <a:defRPr sz="2400" b="1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257166" indent="0" algn="just" defTabSz="257166">
              <a:spcBef>
                <a:spcPts val="0"/>
              </a:spcBef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dirty="0" smtClean="0"/>
              <a:t>Egymagvú fvs-ek. </a:t>
            </a:r>
            <a:r>
              <a:rPr dirty="0" smtClean="0"/>
              <a:t>A </a:t>
            </a:r>
            <a:r>
              <a:rPr dirty="0"/>
              <a:t>perifériás vérben található legnagyobb sejt, a vérből 24 óra múlva emigrál a szövetekbe</a:t>
            </a:r>
            <a:r>
              <a:rPr dirty="0" smtClean="0"/>
              <a:t>.</a:t>
            </a:r>
            <a:endParaRPr lang="hu-HU" dirty="0" smtClean="0"/>
          </a:p>
          <a:p>
            <a:pPr marL="0" marR="257166" indent="0" algn="just" defTabSz="257166">
              <a:spcBef>
                <a:spcPts val="0"/>
              </a:spcBef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257166" indent="0" algn="just" defTabSz="257166">
              <a:spcBef>
                <a:spcPts val="0"/>
              </a:spcBef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RES – Reticulo Endothelialis Systema </a:t>
            </a:r>
            <a:r>
              <a:rPr dirty="0"/>
              <a:t>vagy</a:t>
            </a:r>
            <a:r>
              <a:rPr sz="800" b="1" dirty="0"/>
              <a:t> </a:t>
            </a:r>
          </a:p>
          <a:p>
            <a:pPr marL="0" marR="257166" indent="0" algn="just" defTabSz="257166">
              <a:spcBef>
                <a:spcPts val="0"/>
              </a:spcBef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MPS - Mononuclear Phagocyte System (</a:t>
            </a:r>
            <a:r>
              <a:rPr dirty="0"/>
              <a:t>ide tartoznak a granulocyták-mikrofagok és a monocyták -makrofágok/)</a:t>
            </a:r>
            <a:endParaRPr b="1" dirty="0"/>
          </a:p>
          <a:p>
            <a:pPr marL="0" marR="257166" indent="0" algn="just" defTabSz="257166">
              <a:spcBef>
                <a:spcPts val="0"/>
              </a:spcBef>
              <a:buNone/>
              <a:defRPr sz="2400" i="1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Reticulo = hálózat, Endothelium = vér és nyirokerek belső falát alkotják, System = rendszer</a:t>
            </a:r>
          </a:p>
          <a:p>
            <a:pPr marL="0" marR="257166" indent="0" algn="just" defTabSz="257166">
              <a:spcBef>
                <a:spcPts val="0"/>
              </a:spcBef>
              <a:buNone/>
              <a:defRPr sz="240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942192"/>
                </a:solidFill>
              </a:rPr>
              <a:t>Tagjai: </a:t>
            </a:r>
            <a:r>
              <a:rPr dirty="0"/>
              <a:t>behálózzák az egész szervezetet, a szervezet első védelmi rendszerébe tartoznak, nem tömörülnek szervekbe</a:t>
            </a:r>
            <a:r>
              <a:rPr dirty="0" smtClean="0"/>
              <a:t>.</a:t>
            </a:r>
            <a:endParaRPr lang="hu-HU" dirty="0" smtClean="0"/>
          </a:p>
          <a:p>
            <a:pPr marL="0" marR="257166" indent="0" algn="just" defTabSz="257166">
              <a:spcBef>
                <a:spcPts val="0"/>
              </a:spcBef>
              <a:buNone/>
              <a:defRPr sz="240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hu-HU" dirty="0" smtClean="0"/>
          </a:p>
          <a:p>
            <a:pPr marL="0" marR="257166" indent="0" algn="just" defTabSz="257166">
              <a:spcBef>
                <a:spcPts val="0"/>
              </a:spcBef>
              <a:buNone/>
              <a:defRPr sz="240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dirty="0" smtClean="0"/>
              <a:t>Fagocitálnak, ők mutatják be a T-sejteknek a kórokozókat, hogy azok később felismerjék és megöljék őket.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752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89000"/>
            <a:ext cx="8229600" cy="5237163"/>
          </a:xfrm>
        </p:spPr>
        <p:txBody>
          <a:bodyPr>
            <a:normAutofit lnSpcReduction="10000"/>
          </a:bodyPr>
          <a:lstStyle/>
          <a:p>
            <a:pPr marL="457200" marR="257166" indent="-457200" algn="just" defTabSz="257166">
              <a:spcBef>
                <a:spcPts val="0"/>
              </a:spcBef>
              <a:buAutoNum type="arabicPeriod"/>
              <a:defRPr sz="240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b="1" i="1" u="sng" dirty="0" err="1" smtClean="0"/>
              <a:t>Szöveti</a:t>
            </a:r>
            <a:r>
              <a:rPr lang="en-US" b="1" i="1" u="sng" dirty="0" smtClean="0"/>
              <a:t> </a:t>
            </a:r>
            <a:r>
              <a:rPr lang="en-US" b="1" i="1" u="sng" dirty="0" err="1"/>
              <a:t>macrophagok</a:t>
            </a:r>
            <a:r>
              <a:rPr lang="en-US" b="1" i="1" u="sng" dirty="0"/>
              <a:t> </a:t>
            </a:r>
            <a:r>
              <a:rPr lang="en-US" b="1" i="1" u="sng" dirty="0" err="1"/>
              <a:t>vagy</a:t>
            </a:r>
            <a:r>
              <a:rPr lang="en-US" b="1" i="1" u="sng" dirty="0"/>
              <a:t> </a:t>
            </a:r>
            <a:r>
              <a:rPr lang="en-US" b="1" i="1" u="sng" dirty="0" err="1"/>
              <a:t>kötött</a:t>
            </a:r>
            <a:r>
              <a:rPr lang="en-US" b="1" i="1" u="sng" dirty="0"/>
              <a:t> </a:t>
            </a:r>
            <a:r>
              <a:rPr lang="en-US" b="1" i="1" u="sng" dirty="0" err="1"/>
              <a:t>macrophagok</a:t>
            </a:r>
            <a:r>
              <a:rPr lang="en-US" b="1" i="1" u="sng" dirty="0"/>
              <a:t>:</a:t>
            </a:r>
            <a:r>
              <a:rPr lang="en-US" i="1" u="sng" dirty="0"/>
              <a:t> </a:t>
            </a:r>
            <a:r>
              <a:rPr lang="en-US" dirty="0" err="1" smtClean="0"/>
              <a:t>Nyúlványaik</a:t>
            </a:r>
            <a:r>
              <a:rPr lang="en-US" dirty="0"/>
              <a:t>, </a:t>
            </a:r>
            <a:r>
              <a:rPr lang="en-US" dirty="0" err="1"/>
              <a:t>receptoraik</a:t>
            </a:r>
            <a:r>
              <a:rPr lang="en-US" dirty="0"/>
              <a:t> </a:t>
            </a:r>
            <a:r>
              <a:rPr lang="en-US" dirty="0" err="1"/>
              <a:t>segítségével</a:t>
            </a:r>
            <a:r>
              <a:rPr lang="en-US" dirty="0"/>
              <a:t> </a:t>
            </a:r>
            <a:r>
              <a:rPr lang="en-US" dirty="0" err="1"/>
              <a:t>valamely</a:t>
            </a:r>
            <a:r>
              <a:rPr lang="en-US" dirty="0"/>
              <a:t> </a:t>
            </a:r>
            <a:r>
              <a:rPr lang="en-US" dirty="0" err="1"/>
              <a:t>szövetben</a:t>
            </a:r>
            <a:r>
              <a:rPr lang="en-US" dirty="0"/>
              <a:t> </a:t>
            </a:r>
            <a:r>
              <a:rPr lang="en-US" dirty="0" err="1" smtClean="0"/>
              <a:t>lehorgonyoznak</a:t>
            </a:r>
            <a:r>
              <a:rPr lang="en-US" dirty="0" smtClean="0"/>
              <a:t>.</a:t>
            </a:r>
          </a:p>
          <a:p>
            <a:pPr marL="857250" marR="257166" lvl="1" indent="-457200" algn="just" defTabSz="257166">
              <a:spcBef>
                <a:spcPts val="0"/>
              </a:spcBef>
              <a:defRPr sz="240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smtClean="0"/>
              <a:t>a </a:t>
            </a:r>
            <a:r>
              <a:rPr lang="en-US" dirty="0" err="1"/>
              <a:t>kötőszövetben</a:t>
            </a:r>
            <a:r>
              <a:rPr lang="en-US" dirty="0"/>
              <a:t> </a:t>
            </a:r>
            <a:r>
              <a:rPr lang="en-US" dirty="0" err="1"/>
              <a:t>található</a:t>
            </a:r>
            <a:r>
              <a:rPr lang="en-US" dirty="0"/>
              <a:t> </a:t>
            </a:r>
            <a:r>
              <a:rPr lang="en-US" dirty="0" err="1"/>
              <a:t>histiocyták</a:t>
            </a:r>
            <a:r>
              <a:rPr lang="en-US" dirty="0"/>
              <a:t>, </a:t>
            </a:r>
            <a:endParaRPr lang="en-US" dirty="0" smtClean="0"/>
          </a:p>
          <a:p>
            <a:pPr marL="857250" marR="257166" lvl="1" indent="-457200" algn="just" defTabSz="257166">
              <a:spcBef>
                <a:spcPts val="0"/>
              </a:spcBef>
              <a:defRPr sz="240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smtClean="0"/>
              <a:t>a </a:t>
            </a:r>
            <a:r>
              <a:rPr lang="en-US" dirty="0" err="1"/>
              <a:t>máj</a:t>
            </a:r>
            <a:r>
              <a:rPr lang="en-US" dirty="0"/>
              <a:t> </a:t>
            </a:r>
            <a:r>
              <a:rPr lang="en-US" dirty="0" err="1"/>
              <a:t>Kupffer-sejtjei</a:t>
            </a:r>
            <a:r>
              <a:rPr lang="en-US" dirty="0"/>
              <a:t>, </a:t>
            </a:r>
            <a:endParaRPr lang="en-US" dirty="0" smtClean="0"/>
          </a:p>
          <a:p>
            <a:pPr marL="857250" marR="257166" lvl="1" indent="-457200" algn="just" defTabSz="257166">
              <a:spcBef>
                <a:spcPts val="0"/>
              </a:spcBef>
              <a:defRPr sz="240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smtClean="0"/>
              <a:t>a </a:t>
            </a:r>
            <a:r>
              <a:rPr lang="en-US" dirty="0" err="1"/>
              <a:t>tüdő</a:t>
            </a:r>
            <a:r>
              <a:rPr lang="en-US" dirty="0"/>
              <a:t> </a:t>
            </a:r>
            <a:r>
              <a:rPr lang="en-US" dirty="0" err="1"/>
              <a:t>alveolaris</a:t>
            </a:r>
            <a:r>
              <a:rPr lang="en-US" dirty="0"/>
              <a:t> </a:t>
            </a:r>
            <a:r>
              <a:rPr lang="en-US" dirty="0" err="1"/>
              <a:t>macrophagjai</a:t>
            </a:r>
            <a:r>
              <a:rPr lang="en-US" dirty="0"/>
              <a:t>, </a:t>
            </a:r>
            <a:endParaRPr lang="en-US" dirty="0" smtClean="0"/>
          </a:p>
          <a:p>
            <a:pPr marL="857250" marR="257166" lvl="1" indent="-457200" algn="just" defTabSz="257166">
              <a:spcBef>
                <a:spcPts val="0"/>
              </a:spcBef>
              <a:defRPr sz="240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 smtClean="0"/>
              <a:t>agyban</a:t>
            </a:r>
            <a:r>
              <a:rPr lang="en-US" dirty="0" smtClean="0"/>
              <a:t> </a:t>
            </a:r>
            <a:r>
              <a:rPr lang="en-US" dirty="0" err="1"/>
              <a:t>mikroglia-</a:t>
            </a:r>
            <a:r>
              <a:rPr lang="en-US" dirty="0" err="1" smtClean="0"/>
              <a:t>sejtek</a:t>
            </a:r>
            <a:endParaRPr lang="en-US" dirty="0" smtClean="0"/>
          </a:p>
          <a:p>
            <a:pPr marL="457200" marR="257166" indent="-457200" algn="just" defTabSz="257166">
              <a:spcBef>
                <a:spcPts val="0"/>
              </a:spcBef>
              <a:buAutoNum type="arabicPeriod"/>
              <a:defRPr sz="240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dirty="0"/>
          </a:p>
          <a:p>
            <a:pPr marL="0" marR="257166" indent="0" algn="just" defTabSz="257166">
              <a:spcBef>
                <a:spcPts val="0"/>
              </a:spcBef>
              <a:buNone/>
              <a:defRPr sz="240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dirty="0"/>
          </a:p>
          <a:p>
            <a:pPr marL="0" marR="257166" indent="0" algn="just" defTabSz="257166">
              <a:spcBef>
                <a:spcPts val="0"/>
              </a:spcBef>
              <a:buNone/>
              <a:defRPr sz="240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b="1" i="1" u="sng" dirty="0"/>
              <a:t>2.	</a:t>
            </a:r>
            <a:r>
              <a:rPr lang="en-US" b="1" i="1" u="sng" dirty="0" err="1"/>
              <a:t>Szabad</a:t>
            </a:r>
            <a:r>
              <a:rPr lang="en-US" b="1" i="1" u="sng" dirty="0"/>
              <a:t> </a:t>
            </a:r>
            <a:r>
              <a:rPr lang="en-US" b="1" i="1" u="sng" dirty="0" err="1"/>
              <a:t>macrofágok</a:t>
            </a:r>
            <a:r>
              <a:rPr lang="en-US" b="1" i="1" u="sng" dirty="0"/>
              <a:t>:</a:t>
            </a:r>
            <a:r>
              <a:rPr lang="en-US" dirty="0"/>
              <a:t> </a:t>
            </a:r>
            <a:r>
              <a:rPr lang="en-US" dirty="0" err="1"/>
              <a:t>vérben</a:t>
            </a:r>
            <a:r>
              <a:rPr lang="en-US" dirty="0"/>
              <a:t> </a:t>
            </a:r>
            <a:r>
              <a:rPr lang="en-US" dirty="0" err="1"/>
              <a:t>vándorolnak</a:t>
            </a:r>
            <a:r>
              <a:rPr lang="en-US" dirty="0"/>
              <a:t> (</a:t>
            </a:r>
            <a:r>
              <a:rPr lang="en-US" dirty="0" err="1"/>
              <a:t>makrofágok</a:t>
            </a:r>
            <a:r>
              <a:rPr lang="en-US" dirty="0"/>
              <a:t> - </a:t>
            </a:r>
            <a:r>
              <a:rPr lang="en-US" dirty="0" err="1"/>
              <a:t>monocyták</a:t>
            </a:r>
            <a:r>
              <a:rPr lang="en-US" dirty="0"/>
              <a:t>)</a:t>
            </a:r>
          </a:p>
          <a:p>
            <a:pPr marL="0" marR="257166" indent="0" algn="just" defTabSz="257166">
              <a:spcBef>
                <a:spcPts val="0"/>
              </a:spcBef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/>
              <a:t>Részt</a:t>
            </a:r>
            <a:r>
              <a:rPr lang="en-US" dirty="0"/>
              <a:t> </a:t>
            </a:r>
            <a:r>
              <a:rPr lang="en-US" dirty="0" err="1"/>
              <a:t>vesz</a:t>
            </a:r>
            <a:r>
              <a:rPr lang="en-US" dirty="0"/>
              <a:t> a </a:t>
            </a:r>
            <a:r>
              <a:rPr lang="en-US" dirty="0" err="1"/>
              <a:t>fagocitált</a:t>
            </a:r>
            <a:r>
              <a:rPr lang="en-US" dirty="0"/>
              <a:t>  </a:t>
            </a:r>
            <a:r>
              <a:rPr lang="en-US" dirty="0" err="1"/>
              <a:t>részecskék</a:t>
            </a:r>
            <a:r>
              <a:rPr lang="en-US" dirty="0"/>
              <a:t> (</a:t>
            </a:r>
            <a:r>
              <a:rPr lang="en-US" dirty="0" err="1"/>
              <a:t>sejttörmelékek</a:t>
            </a:r>
            <a:r>
              <a:rPr lang="en-US" dirty="0"/>
              <a:t>) </a:t>
            </a:r>
            <a:r>
              <a:rPr lang="en-US" dirty="0" err="1"/>
              <a:t>lebontásában</a:t>
            </a:r>
            <a:r>
              <a:rPr lang="en-US" dirty="0"/>
              <a:t>, </a:t>
            </a:r>
            <a:r>
              <a:rPr lang="en-US" dirty="0" err="1"/>
              <a:t>immunreakciókban</a:t>
            </a:r>
            <a:r>
              <a:rPr lang="en-US" dirty="0"/>
              <a:t>.</a:t>
            </a:r>
          </a:p>
          <a:p>
            <a:pPr marL="0" marR="257166" indent="0" algn="just" defTabSz="257166">
              <a:spcBef>
                <a:spcPts val="0"/>
              </a:spcBef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/>
              <a:t>Szekretálnak</a:t>
            </a:r>
            <a:r>
              <a:rPr lang="en-US" dirty="0"/>
              <a:t> </a:t>
            </a:r>
            <a:r>
              <a:rPr lang="en-US" dirty="0" err="1"/>
              <a:t>pirogén</a:t>
            </a:r>
            <a:r>
              <a:rPr lang="en-US" dirty="0"/>
              <a:t> </a:t>
            </a:r>
            <a:r>
              <a:rPr lang="en-US" dirty="0" err="1"/>
              <a:t>anyagokat</a:t>
            </a:r>
            <a:r>
              <a:rPr lang="en-US" dirty="0"/>
              <a:t>, </a:t>
            </a:r>
            <a:r>
              <a:rPr lang="en-US" dirty="0" err="1"/>
              <a:t>prosztaglandinokat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néhány</a:t>
            </a:r>
            <a:r>
              <a:rPr lang="en-US" dirty="0"/>
              <a:t> </a:t>
            </a:r>
            <a:r>
              <a:rPr lang="en-US" dirty="0" err="1"/>
              <a:t>enzimet</a:t>
            </a:r>
            <a:r>
              <a:rPr lang="en-US" dirty="0"/>
              <a:t> (pl. </a:t>
            </a:r>
            <a:r>
              <a:rPr lang="en-US" dirty="0" err="1"/>
              <a:t>angiotenzin-konvertázt</a:t>
            </a:r>
            <a:r>
              <a:rPr lang="en-US" dirty="0" smtClean="0"/>
              <a:t>)</a:t>
            </a:r>
          </a:p>
          <a:p>
            <a:pPr marL="0" marR="257166" indent="0" algn="just" defTabSz="257166">
              <a:spcBef>
                <a:spcPts val="0"/>
              </a:spcBef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800px-Monocyte_40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56" y="2441222"/>
            <a:ext cx="1425222" cy="1318330"/>
          </a:xfrm>
          <a:prstGeom prst="rect">
            <a:avLst/>
          </a:prstGeom>
        </p:spPr>
      </p:pic>
      <p:pic>
        <p:nvPicPr>
          <p:cNvPr id="5" name="Picture 4" descr="Mono-hem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445" y="1867077"/>
            <a:ext cx="1322036" cy="1322036"/>
          </a:xfrm>
          <a:prstGeom prst="rect">
            <a:avLst/>
          </a:prstGeom>
        </p:spPr>
      </p:pic>
      <p:pic>
        <p:nvPicPr>
          <p:cNvPr id="6" name="Picture 5" descr="800px-Macroph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305" y="5517444"/>
            <a:ext cx="1675695" cy="1340556"/>
          </a:xfrm>
          <a:prstGeom prst="rect">
            <a:avLst/>
          </a:prstGeom>
        </p:spPr>
      </p:pic>
      <p:pic>
        <p:nvPicPr>
          <p:cNvPr id="7" name="Picture 6" descr="Macropha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67" y="5661988"/>
            <a:ext cx="1231899" cy="105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199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1405</Words>
  <Application>Microsoft Macintosh PowerPoint</Application>
  <PresentationFormat>On-screen Show (4:3)</PresentationFormat>
  <Paragraphs>241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Immunvédekezés</vt:lpstr>
      <vt:lpstr>Immunitás   Védettség</vt:lpstr>
      <vt:lpstr>Az egyed a megszületésekor 4 genetikusan determinált strukturális és funkcionális adottságot hordoz:</vt:lpstr>
      <vt:lpstr>Szervezet védekező rendszere:</vt:lpstr>
      <vt:lpstr> Leukocyták </vt:lpstr>
      <vt:lpstr>1. Granulocyták  (mikrofágok):</vt:lpstr>
      <vt:lpstr>PowerPoint Presentation</vt:lpstr>
      <vt:lpstr>2. Monocyták (macrophagok, hízósejtek):</vt:lpstr>
      <vt:lpstr>PowerPoint Presentation</vt:lpstr>
      <vt:lpstr>3. Lymphocyták (nyiroksejtek)</vt:lpstr>
      <vt:lpstr>B- lymphocytából </vt:lpstr>
      <vt:lpstr>PowerPoint Presentation</vt:lpstr>
      <vt:lpstr>PowerPoint Presentation</vt:lpstr>
      <vt:lpstr>PowerPoint Presentation</vt:lpstr>
      <vt:lpstr>PowerPoint Presentation</vt:lpstr>
      <vt:lpstr>T-lymphocyták  (T-sejtek)</vt:lpstr>
      <vt:lpstr>PowerPoint Presentation</vt:lpstr>
      <vt:lpstr>T-lymphocytáknak 5 alcsoportja:</vt:lpstr>
      <vt:lpstr>Nullsejtek (Killer-sejtek)</vt:lpstr>
      <vt:lpstr>PowerPoint Presentation</vt:lpstr>
      <vt:lpstr>PowerPoint Presentation</vt:lpstr>
      <vt:lpstr>ANTIGÉN (Immunogén)</vt:lpstr>
      <vt:lpstr>Antigének jellemzője:</vt:lpstr>
      <vt:lpstr>3 antigéncsoportot különböztetünk meg:</vt:lpstr>
      <vt:lpstr>ELLENANYAGOK (Antitestek)</vt:lpstr>
      <vt:lpstr>ELLENANYAG-TERMELŐDÉS KINETIKÁJA</vt:lpstr>
      <vt:lpstr>Másodlagos ellenanyagválasz:</vt:lpstr>
      <vt:lpstr>Immunitás</vt:lpstr>
      <vt:lpstr>Veleszületett, maternális immunitás:</vt:lpstr>
      <vt:lpstr>Szerzett immunitás:</vt:lpstr>
      <vt:lpstr>Fajlagos immunitás</vt:lpstr>
      <vt:lpstr>Nem fajlagos immuniás:</vt:lpstr>
      <vt:lpstr>Faji immunitás: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Immunvédekezés</dc:title>
  <dc:creator>Microsoft Office User</dc:creator>
  <cp:lastModifiedBy>Microsoft Office User</cp:lastModifiedBy>
  <cp:revision>39</cp:revision>
  <dcterms:created xsi:type="dcterms:W3CDTF">2019-03-18T18:21:47Z</dcterms:created>
  <dcterms:modified xsi:type="dcterms:W3CDTF">2019-03-18T21:35:16Z</dcterms:modified>
</cp:coreProperties>
</file>