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7" r:id="rId4"/>
    <p:sldId id="261" r:id="rId5"/>
    <p:sldId id="262" r:id="rId6"/>
    <p:sldId id="265" r:id="rId7"/>
    <p:sldId id="266" r:id="rId8"/>
    <p:sldId id="267" r:id="rId9"/>
    <p:sldId id="274" r:id="rId10"/>
    <p:sldId id="269" r:id="rId11"/>
    <p:sldId id="270" r:id="rId12"/>
    <p:sldId id="268" r:id="rId13"/>
    <p:sldId id="271" r:id="rId14"/>
    <p:sldId id="259" r:id="rId15"/>
    <p:sldId id="260" r:id="rId16"/>
    <p:sldId id="264" r:id="rId17"/>
    <p:sldId id="272" r:id="rId18"/>
    <p:sldId id="273" r:id="rId19"/>
    <p:sldId id="275" r:id="rId20"/>
    <p:sldId id="276" r:id="rId21"/>
    <p:sldId id="26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20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F2445-80E2-2C4C-8C1C-68411D06583F}" type="datetimeFigureOut">
              <a:rPr lang="en-US" smtClean="0"/>
              <a:t>19. 09. 03.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BD526-D8D4-6A49-B9D9-84AFF7C08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01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Endogén</a:t>
            </a:r>
            <a:r>
              <a:rPr lang="en-US" dirty="0" smtClean="0"/>
              <a:t>, </a:t>
            </a:r>
            <a:r>
              <a:rPr lang="en-US" dirty="0" err="1" smtClean="0"/>
              <a:t>exogén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D526-D8D4-6A49-B9D9-84AFF7C081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58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1. </a:t>
            </a:r>
            <a:r>
              <a:rPr lang="en-US" dirty="0" err="1" smtClean="0"/>
              <a:t>Kép</a:t>
            </a:r>
            <a:r>
              <a:rPr lang="en-US" dirty="0" smtClean="0"/>
              <a:t> </a:t>
            </a:r>
            <a:r>
              <a:rPr lang="en-US" dirty="0" err="1" smtClean="0"/>
              <a:t>Neissera</a:t>
            </a:r>
            <a:r>
              <a:rPr lang="en-US" dirty="0" smtClean="0"/>
              <a:t> </a:t>
            </a:r>
            <a:r>
              <a:rPr lang="en-US" dirty="0" err="1" smtClean="0"/>
              <a:t>meningitidis</a:t>
            </a:r>
            <a:r>
              <a:rPr lang="en-US" dirty="0" smtClean="0"/>
              <a:t> 2. </a:t>
            </a:r>
            <a:r>
              <a:rPr lang="en-US" dirty="0" err="1" smtClean="0"/>
              <a:t>kép</a:t>
            </a:r>
            <a:r>
              <a:rPr lang="en-US" dirty="0" smtClean="0"/>
              <a:t> Neisseria </a:t>
            </a:r>
            <a:r>
              <a:rPr lang="en-US" dirty="0" err="1" smtClean="0"/>
              <a:t>gonorrhoeae</a:t>
            </a:r>
            <a:r>
              <a:rPr lang="en-US" dirty="0" smtClean="0"/>
              <a:t> 3. </a:t>
            </a:r>
            <a:r>
              <a:rPr lang="en-US" dirty="0" err="1" smtClean="0"/>
              <a:t>kép</a:t>
            </a:r>
            <a:r>
              <a:rPr lang="en-US" dirty="0" smtClean="0"/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Lactobacillusok</a:t>
            </a:r>
            <a:r>
              <a:rPr lang="en-US" sz="2800" b="1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-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tejsavbaktériumok</a:t>
            </a:r>
            <a:r>
              <a:rPr lang="en-US" sz="2800" b="1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 </a:t>
            </a:r>
            <a:r>
              <a:rPr lang="mr-IN" sz="2800" b="1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–</a:t>
            </a:r>
            <a:r>
              <a:rPr lang="en-US" sz="2800" b="1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mikrobiális</a:t>
            </a:r>
            <a:r>
              <a:rPr lang="en-US" sz="2800" b="1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egyensúly</a:t>
            </a:r>
            <a:r>
              <a:rPr lang="en-US" sz="2800" b="1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fenntartásáért</a:t>
            </a:r>
            <a:r>
              <a:rPr lang="en-US" sz="2800" b="1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feleősek</a:t>
            </a:r>
            <a:endParaRPr lang="en-US" sz="2800" b="1" dirty="0" smtClean="0">
              <a:solidFill>
                <a:srgbClr val="000000"/>
              </a:solidFill>
              <a:latin typeface="Times New Roman Bold" charset="0"/>
              <a:cs typeface="Times New Roman Bold" charset="0"/>
              <a:sym typeface="Times New Roman Bold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D526-D8D4-6A49-B9D9-84AFF7C081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63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C14-urea-kilégzési helicobacter pylori </a:t>
            </a:r>
            <a:r>
              <a:rPr lang="en-US" dirty="0" err="1" smtClean="0"/>
              <a:t>teszt</a:t>
            </a:r>
            <a:r>
              <a:rPr lang="en-US" dirty="0" smtClean="0"/>
              <a:t> A </a:t>
            </a:r>
            <a:r>
              <a:rPr lang="en-US" dirty="0" err="1" smtClean="0"/>
              <a:t>páciens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C14 </a:t>
            </a:r>
            <a:r>
              <a:rPr lang="en-US" dirty="0" err="1" smtClean="0"/>
              <a:t>izotóp</a:t>
            </a:r>
            <a:r>
              <a:rPr lang="en-US" dirty="0" smtClean="0"/>
              <a:t> </a:t>
            </a:r>
            <a:r>
              <a:rPr lang="en-US" dirty="0" err="1" smtClean="0"/>
              <a:t>kapszuát</a:t>
            </a:r>
            <a:r>
              <a:rPr lang="en-US" dirty="0" smtClean="0"/>
              <a:t> </a:t>
            </a:r>
            <a:r>
              <a:rPr lang="en-US" dirty="0" err="1" smtClean="0"/>
              <a:t>nyel</a:t>
            </a:r>
            <a:r>
              <a:rPr lang="en-US" dirty="0" smtClean="0"/>
              <a:t> le, </a:t>
            </a:r>
            <a:r>
              <a:rPr lang="en-US" dirty="0" err="1" smtClean="0"/>
              <a:t>majd</a:t>
            </a:r>
            <a:r>
              <a:rPr lang="en-US" dirty="0" smtClean="0"/>
              <a:t> 10-20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múlva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légzési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kártyába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fújnia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levegőt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ezt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egy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speciális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eszközzel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elemzik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D526-D8D4-6A49-B9D9-84AFF7C081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12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Escherichia coli </a:t>
            </a:r>
            <a:r>
              <a:rPr lang="mr-IN" sz="2800" b="1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–</a:t>
            </a:r>
            <a:r>
              <a:rPr lang="en-US" sz="2800" b="1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kétarcú</a:t>
            </a:r>
            <a:r>
              <a:rPr lang="en-US" sz="2800" b="1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baktérium</a:t>
            </a:r>
            <a:r>
              <a:rPr lang="en-US" sz="2800" b="1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 </a:t>
            </a:r>
            <a:r>
              <a:rPr lang="mr-IN" sz="2800" b="1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–</a:t>
            </a:r>
            <a:r>
              <a:rPr lang="en-US" sz="2800" b="1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bélflóra</a:t>
            </a:r>
            <a:r>
              <a:rPr lang="en-US" sz="2800" b="1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legfontosabb</a:t>
            </a:r>
            <a:r>
              <a:rPr lang="en-US" sz="2800" b="1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tagja</a:t>
            </a:r>
            <a:r>
              <a:rPr lang="en-US" sz="2800" b="1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,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csillós</a:t>
            </a:r>
            <a:r>
              <a:rPr lang="en-US" sz="2800" b="1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,</a:t>
            </a:r>
            <a:r>
              <a:rPr lang="en-US" sz="2800" b="1" baseline="0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 </a:t>
            </a:r>
            <a:r>
              <a:rPr lang="en-US" sz="2800" b="1" baseline="0" dirty="0" err="1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ostoros</a:t>
            </a:r>
            <a:r>
              <a:rPr lang="en-US" sz="2800" b="1" baseline="0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 </a:t>
            </a:r>
            <a:r>
              <a:rPr lang="en-US" sz="2800" b="1" baseline="0" dirty="0" err="1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törzse</a:t>
            </a:r>
            <a:r>
              <a:rPr lang="en-US" sz="2800" b="1" baseline="0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 </a:t>
            </a:r>
            <a:r>
              <a:rPr lang="en-US" sz="2800" b="1" baseline="0" dirty="0" err="1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önállóan</a:t>
            </a:r>
            <a:r>
              <a:rPr lang="en-US" sz="2800" b="1" baseline="0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 </a:t>
            </a:r>
            <a:r>
              <a:rPr lang="en-US" sz="2800" b="1" baseline="0" dirty="0" err="1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közlekedik</a:t>
            </a:r>
            <a:r>
              <a:rPr lang="en-US" sz="2800" b="1" baseline="0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, a </a:t>
            </a:r>
            <a:r>
              <a:rPr lang="en-US" sz="2800" b="1" baseline="0" dirty="0" err="1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bélcsatornából</a:t>
            </a:r>
            <a:r>
              <a:rPr lang="en-US" sz="2800" b="1" baseline="0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 </a:t>
            </a:r>
            <a:r>
              <a:rPr lang="en-US" sz="2800" b="1" baseline="0" dirty="0" err="1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kikerülve</a:t>
            </a:r>
            <a:r>
              <a:rPr lang="en-US" sz="2800" b="1" baseline="0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 </a:t>
            </a:r>
            <a:r>
              <a:rPr lang="en-US" sz="2800" b="1" baseline="0" dirty="0" err="1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már</a:t>
            </a:r>
            <a:r>
              <a:rPr lang="en-US" sz="2800" b="1" baseline="0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 </a:t>
            </a:r>
            <a:r>
              <a:rPr lang="en-US" sz="2800" b="1" baseline="0" dirty="0" err="1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nem</a:t>
            </a:r>
            <a:r>
              <a:rPr lang="en-US" sz="2800" b="1" baseline="0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 </a:t>
            </a:r>
            <a:r>
              <a:rPr lang="en-US" sz="2800" b="1" baseline="0" dirty="0" err="1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kívánatos</a:t>
            </a:r>
            <a:r>
              <a:rPr lang="en-US" sz="2800" b="1" baseline="0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 a </a:t>
            </a:r>
            <a:r>
              <a:rPr lang="en-US" sz="2800" b="1" baseline="0" dirty="0" err="1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konyhában</a:t>
            </a:r>
            <a:r>
              <a:rPr lang="en-US" sz="2800" b="1" baseline="0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 a </a:t>
            </a:r>
            <a:r>
              <a:rPr lang="en-US" sz="2800" b="1" baseline="0" dirty="0" err="1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jelenléte</a:t>
            </a:r>
            <a:r>
              <a:rPr lang="en-US" sz="2800" b="1" baseline="0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, </a:t>
            </a:r>
            <a:r>
              <a:rPr lang="en-US" sz="2800" b="1" baseline="0" dirty="0" err="1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néhány</a:t>
            </a:r>
            <a:r>
              <a:rPr lang="en-US" sz="2800" b="1" baseline="0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 </a:t>
            </a:r>
            <a:r>
              <a:rPr lang="en-US" sz="2800" b="1" baseline="0" dirty="0" err="1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törzsebélfertőzést</a:t>
            </a:r>
            <a:r>
              <a:rPr lang="en-US" sz="2800" b="1" baseline="0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 </a:t>
            </a:r>
            <a:r>
              <a:rPr lang="en-US" sz="2800" b="1" baseline="0" dirty="0" err="1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okozhat</a:t>
            </a:r>
            <a:endParaRPr lang="en-US" sz="2800" b="1" dirty="0" smtClean="0">
              <a:solidFill>
                <a:srgbClr val="000000"/>
              </a:solidFill>
              <a:latin typeface="Times New Roman Bold" charset="0"/>
              <a:ea typeface="ヒラギノ明朝 ProN W6" charset="0"/>
              <a:cs typeface="ヒラギノ明朝 ProN W6" charset="0"/>
              <a:sym typeface="Times New Roman Bold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D526-D8D4-6A49-B9D9-84AFF7C081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6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Propionibaktériumok</a:t>
            </a:r>
            <a:r>
              <a:rPr lang="en-US" sz="12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mr-IN" sz="12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–</a:t>
            </a:r>
            <a:r>
              <a:rPr lang="en-US" sz="12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aknés</a:t>
            </a:r>
            <a:r>
              <a:rPr lang="en-US" sz="12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bőrért</a:t>
            </a:r>
            <a:r>
              <a:rPr lang="en-US" sz="12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felel</a:t>
            </a:r>
            <a:endParaRPr lang="en-US" sz="1200" dirty="0" smtClean="0">
              <a:solidFill>
                <a:srgbClr val="000000"/>
              </a:solidFill>
              <a:latin typeface="Times New Roman" charset="0"/>
              <a:cs typeface="Times New Roman" charset="0"/>
              <a:sym typeface="Times New Roman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Streptococcus </a:t>
            </a:r>
            <a:r>
              <a:rPr lang="en-US" sz="12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pyogenes</a:t>
            </a:r>
            <a:r>
              <a:rPr lang="en-US" sz="12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- </a:t>
            </a:r>
            <a:r>
              <a:rPr lang="en-US" sz="12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húsevő</a:t>
            </a:r>
            <a:r>
              <a:rPr lang="en-US" sz="12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baktérium</a:t>
            </a:r>
            <a:r>
              <a:rPr lang="en-US" sz="12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- </a:t>
            </a:r>
            <a:r>
              <a:rPr lang="en-US" sz="12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előszeretettel</a:t>
            </a:r>
            <a:r>
              <a:rPr lang="en-US" sz="12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szaporodik</a:t>
            </a:r>
            <a:r>
              <a:rPr lang="en-US" sz="12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gyulladt</a:t>
            </a:r>
            <a:r>
              <a:rPr lang="en-US" sz="12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bőrön</a:t>
            </a:r>
            <a:r>
              <a:rPr lang="en-US" sz="12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sebekben</a:t>
            </a:r>
            <a:r>
              <a:rPr lang="en-US" sz="12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legyengült</a:t>
            </a:r>
            <a:r>
              <a:rPr lang="en-US" sz="12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szervezetben</a:t>
            </a:r>
            <a:r>
              <a:rPr lang="en-US" sz="12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amputációhoz</a:t>
            </a:r>
            <a:r>
              <a:rPr lang="en-US" sz="12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is </a:t>
            </a:r>
            <a:r>
              <a:rPr lang="en-US" sz="12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vezethet</a:t>
            </a:r>
            <a:endParaRPr lang="en-US" sz="1200" dirty="0" smtClean="0">
              <a:solidFill>
                <a:srgbClr val="000000"/>
              </a:solidFill>
              <a:latin typeface="Times New Roman" charset="0"/>
              <a:cs typeface="Times New Roman" charset="0"/>
              <a:sym typeface="Times New Roman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D526-D8D4-6A49-B9D9-84AFF7C081D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79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Fermentálás</a:t>
            </a:r>
            <a:r>
              <a:rPr lang="en-US" dirty="0" smtClean="0"/>
              <a:t> = </a:t>
            </a:r>
            <a:r>
              <a:rPr lang="en-US" dirty="0" err="1" smtClean="0"/>
              <a:t>erjedés</a:t>
            </a:r>
            <a:r>
              <a:rPr lang="en-US" dirty="0" smtClean="0"/>
              <a:t>, </a:t>
            </a:r>
            <a:r>
              <a:rPr lang="en-US" dirty="0" err="1" smtClean="0"/>
              <a:t>erjesztés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kémiai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folyamat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valamilyen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szerves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anyagot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egy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enzim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hatásának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teszünk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</a:t>
            </a:r>
            <a:r>
              <a:rPr lang="en-US" baseline="0" dirty="0" smtClean="0"/>
              <a:t>. CH </a:t>
            </a:r>
            <a:r>
              <a:rPr lang="en-US" baseline="0" dirty="0" err="1" smtClean="0"/>
              <a:t>lebontását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jelenti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amelyet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mikroorganizmusok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végeznek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hogy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saját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élettevékenyésgükhöz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energiát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termeljenek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D526-D8D4-6A49-B9D9-84AFF7C081D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5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/>
              <a:t>Döderlein</a:t>
            </a:r>
            <a:r>
              <a:rPr lang="en-US" sz="1200" dirty="0" smtClean="0"/>
              <a:t> </a:t>
            </a:r>
            <a:r>
              <a:rPr lang="en-US" sz="1200" dirty="0" err="1" smtClean="0"/>
              <a:t>pálcák</a:t>
            </a:r>
            <a:r>
              <a:rPr lang="en-US" sz="1200" dirty="0" smtClean="0"/>
              <a:t>” </a:t>
            </a:r>
            <a:r>
              <a:rPr lang="mr-IN" sz="1200" dirty="0" smtClean="0"/>
              <a:t>–</a:t>
            </a:r>
            <a:r>
              <a:rPr lang="en-US" sz="1200" dirty="0" smtClean="0"/>
              <a:t> </a:t>
            </a:r>
            <a:r>
              <a:rPr lang="en-US" sz="1200" dirty="0" err="1" smtClean="0"/>
              <a:t>hüvelyhám</a:t>
            </a:r>
            <a:r>
              <a:rPr lang="en-US" sz="1200" dirty="0" smtClean="0"/>
              <a:t> </a:t>
            </a:r>
            <a:r>
              <a:rPr lang="en-US" sz="1200" dirty="0" err="1" smtClean="0"/>
              <a:t>glikogénjét</a:t>
            </a:r>
            <a:r>
              <a:rPr lang="en-US" sz="1200" dirty="0" smtClean="0"/>
              <a:t> </a:t>
            </a:r>
            <a:r>
              <a:rPr lang="en-US" sz="1200" dirty="0" err="1" smtClean="0"/>
              <a:t>tejsavvá</a:t>
            </a:r>
            <a:r>
              <a:rPr lang="en-US" sz="1200" dirty="0" smtClean="0"/>
              <a:t> </a:t>
            </a:r>
            <a:r>
              <a:rPr lang="en-US" sz="1200" dirty="0" err="1" smtClean="0"/>
              <a:t>alakítja</a:t>
            </a:r>
            <a:r>
              <a:rPr lang="en-US" sz="1200" dirty="0" smtClean="0"/>
              <a:t>, pH 4,5</a:t>
            </a:r>
          </a:p>
          <a:p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D526-D8D4-6A49-B9D9-84AFF7C081D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39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hu-HU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September 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September 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September 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September 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September 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September 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September 3,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September 3,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September 3,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September 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hu-HU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September 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September 3,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g"/><Relationship Id="rId5" Type="http://schemas.openxmlformats.org/officeDocument/2006/relationships/image" Target="../media/image2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0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7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hyperlink" Target="http://pathophysatpcc.blogspot.com/2016/02/dental-caries.html" TargetMode="External"/><Relationship Id="rId20" Type="http://schemas.openxmlformats.org/officeDocument/2006/relationships/hyperlink" Target="https://en.wikipedia.org/wiki/Staphylococcus_epidermidis%23/media/File:Staphylococcus_epidermidis_biofilm_on_titanium_substrate.tif" TargetMode="External"/><Relationship Id="rId21" Type="http://schemas.openxmlformats.org/officeDocument/2006/relationships/hyperlink" Target="http://staphylococcushaemolyticus.org" TargetMode="External"/><Relationship Id="rId22" Type="http://schemas.openxmlformats.org/officeDocument/2006/relationships/hyperlink" Target="https://femina.hu/egeszseg/bor_eloskodoi_lapozgato/" TargetMode="External"/><Relationship Id="rId23" Type="http://schemas.openxmlformats.org/officeDocument/2006/relationships/hyperlink" Target="https://pixels.com/featured/brevibacterium-linens-sem-scimat.html?product=bath-towel" TargetMode="External"/><Relationship Id="rId24" Type="http://schemas.openxmlformats.org/officeDocument/2006/relationships/hyperlink" Target="https://www.indiamart.com/proddetail/lactobacillus-acidophilus-15066593388.html" TargetMode="External"/><Relationship Id="rId10" Type="http://schemas.openxmlformats.org/officeDocument/2006/relationships/hyperlink" Target="https://ct24.ceskatelevize.cz/tema/596654-mikroflora" TargetMode="External"/><Relationship Id="rId11" Type="http://schemas.openxmlformats.org/officeDocument/2006/relationships/hyperlink" Target="https://gasztroenterologia-kozpontok.hu/vizsgalatok/c14-helicobacter-teszt" TargetMode="External"/><Relationship Id="rId12" Type="http://schemas.openxmlformats.org/officeDocument/2006/relationships/hyperlink" Target="https://hu.doctorforhelp.com/h-pylori-infection-symptoms-91258" TargetMode="External"/><Relationship Id="rId13" Type="http://schemas.openxmlformats.org/officeDocument/2006/relationships/hyperlink" Target="https://www.sciencephoto.com/media/693661/view/enterococcus-faecalis-bacteria-artwork" TargetMode="External"/><Relationship Id="rId14" Type="http://schemas.openxmlformats.org/officeDocument/2006/relationships/hyperlink" Target="http://bezlepek.cz/2016/09/mikroflora-a-celiakie/" TargetMode="External"/><Relationship Id="rId15" Type="http://schemas.openxmlformats.org/officeDocument/2006/relationships/hyperlink" Target="http://simptreat.com/hu/articles/1897" TargetMode="External"/><Relationship Id="rId16" Type="http://schemas.openxmlformats.org/officeDocument/2006/relationships/hyperlink" Target="https://fitoterapiakalauz.hu/elelmiszerfertozesek-e-coli-ketarcu-bakterium/" TargetMode="External"/><Relationship Id="rId17" Type="http://schemas.openxmlformats.org/officeDocument/2006/relationships/hyperlink" Target="http://www.alternativnimagazin.cz/top-10-nejspinavejsich-veci-kterych-se-dotykate-kazdy-den/" TargetMode="External"/><Relationship Id="rId18" Type="http://schemas.openxmlformats.org/officeDocument/2006/relationships/hyperlink" Target="http://protvik.hu/index.php?p=tartalom&amp;id=60" TargetMode="External"/><Relationship Id="rId19" Type="http://schemas.openxmlformats.org/officeDocument/2006/relationships/hyperlink" Target="https://www.infonograd.hu/hirek/olvas/hajlektalanok-eselye-a-kozfoglalkoztatasra-salgotarjanban-2015-04-23-120000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z9wkVDV6S3g&amp;t=901s" TargetMode="External"/><Relationship Id="rId3" Type="http://schemas.openxmlformats.org/officeDocument/2006/relationships/hyperlink" Target="https://www.pinterest.com/pin/442197257137927832/?lp=true" TargetMode="External"/><Relationship Id="rId4" Type="http://schemas.openxmlformats.org/officeDocument/2006/relationships/hyperlink" Target="https://www.zdravotnickydenik.cz/2015/04/lidska-mikroflora-ovlivnuje-arterosklerozu-i-nervovy-system-pomuze-jednou-proti-obezite/" TargetMode="External"/><Relationship Id="rId5" Type="http://schemas.openxmlformats.org/officeDocument/2006/relationships/hyperlink" Target="https://www.123rf.com/photo_66213131_stock-illustration-bacteria-neisseria-gonorrhoeae-or-neisseria-meningitidis-gonococcus-and-meningococcus-3d-illustratio.html" TargetMode="External"/><Relationship Id="rId6" Type="http://schemas.openxmlformats.org/officeDocument/2006/relationships/hyperlink" Target="https://www.pinterest.com/pin/569775790355257406/" TargetMode="External"/><Relationship Id="rId7" Type="http://schemas.openxmlformats.org/officeDocument/2006/relationships/hyperlink" Target="https://www.nutriklub.hu/terhesseg/szules/apgar-ertek-tablazat-szules-utan-tr3/" TargetMode="External"/><Relationship Id="rId8" Type="http://schemas.openxmlformats.org/officeDocument/2006/relationships/hyperlink" Target="https://nanobugs.com/portfolio_page/streptococcus-mutan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5000" y="2913528"/>
            <a:ext cx="8146143" cy="2300943"/>
          </a:xfrm>
        </p:spPr>
        <p:txBody>
          <a:bodyPr/>
          <a:lstStyle/>
          <a:p>
            <a:pPr algn="ctr"/>
            <a:r>
              <a:rPr lang="hu-HU" sz="4800" dirty="0"/>
              <a:t>Az emberi szervezet</a:t>
            </a:r>
            <a:r>
              <a:rPr lang="hu-HU" sz="4800" dirty="0" smtClean="0"/>
              <a:t>,</a:t>
            </a:r>
            <a:br>
              <a:rPr lang="hu-HU" sz="4800" dirty="0" smtClean="0"/>
            </a:br>
            <a:r>
              <a:rPr lang="hu-HU" sz="4800" dirty="0" smtClean="0"/>
              <a:t>a </a:t>
            </a:r>
            <a:r>
              <a:rPr lang="hu-HU" sz="4800" dirty="0"/>
              <a:t>bőr természetes mikroflórája 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77429" y="6204856"/>
            <a:ext cx="2503714" cy="308429"/>
          </a:xfrm>
        </p:spPr>
        <p:txBody>
          <a:bodyPr/>
          <a:lstStyle/>
          <a:p>
            <a:r>
              <a:rPr lang="en-US" dirty="0" err="1" smtClean="0"/>
              <a:t>Szabados</a:t>
            </a:r>
            <a:r>
              <a:rPr lang="en-US" dirty="0" smtClean="0"/>
              <a:t> </a:t>
            </a:r>
            <a:r>
              <a:rPr lang="en-US" dirty="0" err="1" smtClean="0"/>
              <a:t>Tímea</a:t>
            </a:r>
            <a:endParaRPr lang="en-US" dirty="0"/>
          </a:p>
        </p:txBody>
      </p:sp>
      <p:pic>
        <p:nvPicPr>
          <p:cNvPr id="4" name="Picture 3" descr="Képernyőfotó 2019-08-23 - 16.35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676588" cy="2544372"/>
          </a:xfrm>
          <a:prstGeom prst="rect">
            <a:avLst/>
          </a:prstGeom>
        </p:spPr>
      </p:pic>
      <p:pic>
        <p:nvPicPr>
          <p:cNvPr id="5" name="Picture 4" descr="Képernyőfotó 2019-09-03 - 18.22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194" y="4991100"/>
            <a:ext cx="677897" cy="7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0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734868"/>
          </a:xfrm>
        </p:spPr>
        <p:txBody>
          <a:bodyPr/>
          <a:lstStyle/>
          <a:p>
            <a:r>
              <a:rPr lang="en-US" sz="3600" dirty="0" smtClean="0"/>
              <a:t>EMÉSZTŐCSATORNA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444" y="1368778"/>
            <a:ext cx="8678334" cy="4854223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3366FF"/>
                </a:solidFill>
                <a:latin typeface="Times New Roman" charset="0"/>
                <a:cs typeface="Times New Roman" charset="0"/>
                <a:sym typeface="Times New Roman" charset="0"/>
              </a:rPr>
              <a:t>Születéskor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a </a:t>
            </a:r>
            <a:r>
              <a:rPr lang="en-US" sz="2800" dirty="0" err="1" smtClean="0">
                <a:solidFill>
                  <a:srgbClr val="000000"/>
                </a:solidFill>
                <a:latin typeface="Times New Roman Bold Italic" charset="0"/>
                <a:cs typeface="Times New Roman Bold Italic" charset="0"/>
                <a:sym typeface="Times New Roman Bold Italic" charset="0"/>
              </a:rPr>
              <a:t>béltraktus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steril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, a </a:t>
            </a:r>
            <a:r>
              <a:rPr lang="en-US" sz="2800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baktériumok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táplálékkal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jutnak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be.</a:t>
            </a:r>
          </a:p>
          <a:p>
            <a:r>
              <a:rPr lang="en-US" sz="2800" u="sng" dirty="0" err="1" smtClean="0">
                <a:solidFill>
                  <a:srgbClr val="2D0515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Anyatejes</a:t>
            </a:r>
            <a:r>
              <a:rPr lang="en-US" sz="2800" u="sng" dirty="0" smtClean="0">
                <a:solidFill>
                  <a:srgbClr val="2D0515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 </a:t>
            </a:r>
            <a:r>
              <a:rPr lang="en-US" sz="2800" u="sng" dirty="0" err="1">
                <a:solidFill>
                  <a:srgbClr val="2D0515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csecsemőknél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a </a:t>
            </a:r>
            <a:r>
              <a:rPr lang="en-US" sz="2800" dirty="0" err="1">
                <a:solidFill>
                  <a:srgbClr val="290082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bifidobaktériumok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teljes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flóra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90%-</a:t>
            </a:r>
            <a:r>
              <a:rPr lang="en-US" sz="2800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át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teszi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ki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.</a:t>
            </a:r>
            <a:endParaRPr lang="en-US" sz="2800" dirty="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A </a:t>
            </a:r>
            <a:r>
              <a:rPr lang="en-US" sz="2800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felső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szakasz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baktériumszegény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.</a:t>
            </a:r>
          </a:p>
          <a:p>
            <a:pPr algn="just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A </a:t>
            </a:r>
            <a:r>
              <a:rPr lang="en-US" sz="2800" dirty="0" err="1">
                <a:solidFill>
                  <a:srgbClr val="00808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gyomorban</a:t>
            </a:r>
            <a:r>
              <a:rPr lang="en-US" sz="2800" dirty="0">
                <a:solidFill>
                  <a:srgbClr val="00808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a </a:t>
            </a:r>
            <a:r>
              <a:rPr lang="en-US" sz="2800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s</a:t>
            </a:r>
            <a:r>
              <a:rPr lang="en-US" sz="28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avas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vegyhatás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a </a:t>
            </a:r>
            <a:r>
              <a:rPr lang="en-US" sz="28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táplálékkal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vagy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a </a:t>
            </a:r>
            <a:r>
              <a:rPr lang="en-US" sz="28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nyállal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bejutó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mikroorganizmusokat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elpusztítja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.</a:t>
            </a:r>
            <a:endParaRPr lang="en-US" sz="2800" dirty="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A </a:t>
            </a:r>
            <a:r>
              <a:rPr lang="en-US" sz="28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gyomor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n</a:t>
            </a:r>
            <a:r>
              <a:rPr lang="en-US" sz="28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yálkahártyáját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kolonizálhatja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egy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patogén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baktérium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: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				</a:t>
            </a:r>
            <a:r>
              <a:rPr lang="en-US" sz="2800" dirty="0" smtClean="0">
                <a:solidFill>
                  <a:srgbClr val="FFFF00"/>
                </a:solidFill>
                <a:latin typeface="Times New Roman Bold Italic" charset="0"/>
                <a:cs typeface="Times New Roman Bold Italic" charset="0"/>
                <a:sym typeface="Times New Roman Bold Italic" charset="0"/>
              </a:rPr>
              <a:t>Helicobacter pylori</a:t>
            </a:r>
            <a:endParaRPr lang="en-US" sz="2800" dirty="0">
              <a:solidFill>
                <a:srgbClr val="FFFF00"/>
              </a:solidFill>
              <a:latin typeface="Times New Roman Bold" charset="0"/>
              <a:ea typeface="ヒラギノ明朝 ProN W6" charset="0"/>
              <a:cs typeface="ヒラギノ明朝 ProN W6" charset="0"/>
              <a:sym typeface="Times New Roman Bold" charset="0"/>
            </a:endParaRPr>
          </a:p>
        </p:txBody>
      </p:sp>
      <p:pic>
        <p:nvPicPr>
          <p:cNvPr id="4" name="Picture 3" descr="Képernyőfotó 2019-08-17 - 20.05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0"/>
            <a:ext cx="2032000" cy="1511300"/>
          </a:xfrm>
          <a:prstGeom prst="rect">
            <a:avLst/>
          </a:prstGeom>
        </p:spPr>
      </p:pic>
      <p:pic>
        <p:nvPicPr>
          <p:cNvPr id="5" name="Picture 4" descr="h-pylori-infection-symptom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235223"/>
            <a:ext cx="1749778" cy="1749778"/>
          </a:xfrm>
          <a:prstGeom prst="rect">
            <a:avLst/>
          </a:prstGeom>
        </p:spPr>
      </p:pic>
      <p:pic>
        <p:nvPicPr>
          <p:cNvPr id="6" name="Picture 5" descr="Képernyőfotó 2019-08-18 - 17.26.4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05" y="258515"/>
            <a:ext cx="9144000" cy="4529385"/>
          </a:xfrm>
          <a:prstGeom prst="rect">
            <a:avLst/>
          </a:prstGeom>
        </p:spPr>
      </p:pic>
      <p:pic>
        <p:nvPicPr>
          <p:cNvPr id="7" name="Picture 6" descr="Képernyőfotó 2019-09-03 - 18.22.1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05" y="6126484"/>
            <a:ext cx="677897" cy="7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6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VÉKONYBÉL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charset="0"/>
                <a:cs typeface="Times New Roman" charset="0"/>
                <a:sym typeface="Times New Roman" charset="0"/>
              </a:rPr>
              <a:t>K</a:t>
            </a:r>
            <a:r>
              <a:rPr lang="en-US" sz="2800" dirty="0" err="1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Times New Roman" charset="0"/>
              </a:rPr>
              <a:t>ezdeti</a:t>
            </a:r>
            <a:r>
              <a:rPr lang="en-US" sz="2800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szakaszában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túlnyomórészt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charset="0"/>
                <a:cs typeface="Times New Roman" charset="0"/>
                <a:sym typeface="Times New Roman" charset="0"/>
              </a:rPr>
              <a:t>Gram-</a:t>
            </a:r>
            <a:r>
              <a:rPr lang="en-US" sz="2800" dirty="0" err="1">
                <a:solidFill>
                  <a:srgbClr val="FF0000"/>
                </a:solidFill>
                <a:latin typeface="Times New Roman" charset="0"/>
                <a:cs typeface="Times New Roman" charset="0"/>
                <a:sym typeface="Times New Roman" charset="0"/>
              </a:rPr>
              <a:t>pozitív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baktériumok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vannak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: </a:t>
            </a:r>
          </a:p>
          <a:p>
            <a:pPr>
              <a:spcBef>
                <a:spcPts val="5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	</a:t>
            </a:r>
            <a:r>
              <a:rPr lang="en-US" sz="2800" dirty="0" smtClean="0">
                <a:solidFill>
                  <a:srgbClr val="3366FF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Lactobacillus </a:t>
            </a:r>
            <a:r>
              <a:rPr lang="en-US" sz="2800" dirty="0" err="1">
                <a:solidFill>
                  <a:srgbClr val="3366FF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fajok</a:t>
            </a:r>
            <a:r>
              <a:rPr lang="en-US" sz="2800" dirty="0">
                <a:solidFill>
                  <a:srgbClr val="3366FF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és</a:t>
            </a:r>
            <a:r>
              <a:rPr lang="en-US" sz="2800" dirty="0">
                <a:solidFill>
                  <a:srgbClr val="3366FF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 </a:t>
            </a:r>
            <a:r>
              <a:rPr lang="en-US" sz="2800" dirty="0">
                <a:solidFill>
                  <a:srgbClr val="3366FF"/>
                </a:solidFill>
                <a:latin typeface="Times New Roman Bold Italic" charset="0"/>
                <a:cs typeface="Times New Roman Bold Italic" charset="0"/>
                <a:sym typeface="Times New Roman Bold Italic" charset="0"/>
              </a:rPr>
              <a:t>Enterococcus </a:t>
            </a:r>
            <a:r>
              <a:rPr lang="en-US" sz="2800" dirty="0" err="1" smtClean="0">
                <a:solidFill>
                  <a:srgbClr val="3366FF"/>
                </a:solidFill>
                <a:latin typeface="Times New Roman Bold Italic" charset="0"/>
                <a:cs typeface="Times New Roman Bold Italic" charset="0"/>
                <a:sym typeface="Times New Roman Bold Italic" charset="0"/>
              </a:rPr>
              <a:t>faecalis</a:t>
            </a:r>
            <a:endParaRPr lang="en-US" sz="2800" dirty="0">
              <a:solidFill>
                <a:srgbClr val="3366FF"/>
              </a:solidFill>
              <a:latin typeface="Times New Roman Bold Italic" charset="0"/>
              <a:ea typeface="ヒラギノ明朝 ProN W6" charset="0"/>
              <a:cs typeface="ヒラギノ明朝 ProN W6" charset="0"/>
              <a:sym typeface="Times New Roman Bold Italic" charset="0"/>
            </a:endParaRPr>
          </a:p>
          <a:p>
            <a:pPr algn="just">
              <a:spcBef>
                <a:spcPts val="5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Times New Roman" charset="0"/>
              </a:rPr>
              <a:t>Végső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szakaszában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baktériumok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száma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magasabb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megjelennek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a </a:t>
            </a:r>
            <a:r>
              <a:rPr lang="en-US" sz="2800" dirty="0">
                <a:solidFill>
                  <a:srgbClr val="FF0000"/>
                </a:solidFill>
                <a:latin typeface="Times New Roman" charset="0"/>
                <a:cs typeface="Times New Roman" charset="0"/>
                <a:sym typeface="Times New Roman" charset="0"/>
              </a:rPr>
              <a:t>Gram-</a:t>
            </a:r>
            <a:r>
              <a:rPr lang="en-US" sz="2800" dirty="0" err="1">
                <a:solidFill>
                  <a:srgbClr val="FF0000"/>
                </a:solidFill>
                <a:latin typeface="Times New Roman" charset="0"/>
                <a:cs typeface="Times New Roman" charset="0"/>
                <a:sym typeface="Times New Roman" charset="0"/>
              </a:rPr>
              <a:t>negatív</a:t>
            </a:r>
            <a:r>
              <a:rPr lang="en-US" sz="2800" dirty="0">
                <a:solidFill>
                  <a:srgbClr val="FF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charset="0"/>
                <a:cs typeface="Times New Roman" charset="0"/>
                <a:sym typeface="Times New Roman" charset="0"/>
              </a:rPr>
              <a:t>baktériumok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is: </a:t>
            </a:r>
            <a:endParaRPr lang="en-US" sz="2800" dirty="0" smtClean="0">
              <a:solidFill>
                <a:srgbClr val="000000"/>
              </a:solidFill>
              <a:latin typeface="Times New Roman" charset="0"/>
              <a:cs typeface="Times New Roman" charset="0"/>
              <a:sym typeface="Times New Roman" charset="0"/>
            </a:endParaRPr>
          </a:p>
          <a:p>
            <a:pPr algn="just">
              <a:spcBef>
                <a:spcPts val="5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	</a:t>
            </a:r>
            <a:r>
              <a:rPr lang="en-US" sz="2800" dirty="0" err="1" smtClean="0">
                <a:solidFill>
                  <a:srgbClr val="3366FF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Enterobaktériumok</a:t>
            </a:r>
            <a:r>
              <a:rPr lang="en-US" sz="2800" dirty="0">
                <a:solidFill>
                  <a:srgbClr val="3366FF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, </a:t>
            </a:r>
            <a:r>
              <a:rPr lang="en-US" sz="2800" dirty="0" err="1">
                <a:solidFill>
                  <a:srgbClr val="3366FF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Bacteroides</a:t>
            </a:r>
            <a:r>
              <a:rPr lang="en-US" sz="2800" dirty="0">
                <a:solidFill>
                  <a:srgbClr val="3366FF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 </a:t>
            </a:r>
            <a:endParaRPr lang="en-US" sz="2800" dirty="0">
              <a:solidFill>
                <a:srgbClr val="3366FF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800w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588" y="4347882"/>
            <a:ext cx="3914589" cy="2510118"/>
          </a:xfrm>
          <a:prstGeom prst="rect">
            <a:avLst/>
          </a:prstGeom>
        </p:spPr>
      </p:pic>
      <p:cxnSp>
        <p:nvCxnSpPr>
          <p:cNvPr id="6" name="Curved Connector 5"/>
          <p:cNvCxnSpPr/>
          <p:nvPr/>
        </p:nvCxnSpPr>
        <p:spPr>
          <a:xfrm rot="5400000">
            <a:off x="5989468" y="2706297"/>
            <a:ext cx="2394477" cy="1553882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Képernyőfotó 2019-09-03 - 18.22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103" y="6126484"/>
            <a:ext cx="677897" cy="7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0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Colon (</a:t>
            </a:r>
            <a:r>
              <a:rPr lang="en-US" sz="3600" dirty="0" err="1" smtClean="0"/>
              <a:t>vastagbél</a:t>
            </a:r>
            <a:r>
              <a:rPr lang="en-US" sz="3600" dirty="0" smtClean="0"/>
              <a:t>) </a:t>
            </a:r>
            <a:r>
              <a:rPr lang="en-US" sz="3600" dirty="0" err="1" smtClean="0"/>
              <a:t>Flórája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7" y="1538110"/>
            <a:ext cx="8568282" cy="4868333"/>
          </a:xfrm>
        </p:spPr>
        <p:txBody>
          <a:bodyPr>
            <a:noAutofit/>
          </a:bodyPr>
          <a:lstStyle/>
          <a:p>
            <a:pPr algn="just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A </a:t>
            </a:r>
            <a:r>
              <a:rPr lang="en-US" sz="24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baktériumok</a:t>
            </a:r>
            <a:r>
              <a:rPr lang="en-US" sz="24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születés</a:t>
            </a:r>
            <a:r>
              <a:rPr lang="en-US" sz="24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után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10-20 </a:t>
            </a:r>
            <a:r>
              <a:rPr lang="en-US" sz="2400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órával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megtapadnak</a:t>
            </a:r>
            <a:r>
              <a:rPr lang="en-US" sz="24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és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elszaporodnak</a:t>
            </a:r>
            <a:r>
              <a:rPr lang="en-US" sz="24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.</a:t>
            </a:r>
          </a:p>
          <a:p>
            <a:pPr algn="just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endParaRPr lang="en-US" sz="2400" dirty="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algn="just">
              <a:spcBef>
                <a:spcPts val="5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r>
              <a:rPr lang="en-US" sz="2400" u="sng" dirty="0" err="1">
                <a:solidFill>
                  <a:srgbClr val="000000"/>
                </a:solidFill>
                <a:latin typeface="Times New Roman Bold Italic" charset="0"/>
                <a:cs typeface="Times New Roman Bold Italic" charset="0"/>
                <a:sym typeface="Times New Roman Bold Italic" charset="0"/>
              </a:rPr>
              <a:t>Szerepük</a:t>
            </a:r>
            <a:r>
              <a:rPr lang="en-US" sz="2400" dirty="0">
                <a:solidFill>
                  <a:srgbClr val="000000"/>
                </a:solidFill>
                <a:latin typeface="Times New Roman Bold Italic" charset="0"/>
                <a:cs typeface="Times New Roman Bold Italic" charset="0"/>
                <a:sym typeface="Times New Roman Bold Italic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endParaRPr lang="en-US" sz="2400" dirty="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algn="just">
              <a:spcBef>
                <a:spcPts val="500"/>
              </a:spcBef>
              <a:buFontTx/>
              <a:buChar char="-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r>
              <a:rPr lang="en-US" sz="24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az</a:t>
            </a:r>
            <a:r>
              <a:rPr lang="en-US" sz="24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emésztés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elősegítése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, </a:t>
            </a:r>
            <a:endParaRPr lang="en-US" sz="2400" dirty="0" smtClean="0">
              <a:solidFill>
                <a:srgbClr val="000000"/>
              </a:solidFill>
              <a:latin typeface="Times New Roman" charset="0"/>
              <a:cs typeface="Times New Roman" charset="0"/>
              <a:sym typeface="Times New Roman" charset="0"/>
            </a:endParaRPr>
          </a:p>
          <a:p>
            <a:pPr algn="just">
              <a:spcBef>
                <a:spcPts val="500"/>
              </a:spcBef>
              <a:buFontTx/>
              <a:buChar char="-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r>
              <a:rPr lang="en-US" sz="24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tápanyagok</a:t>
            </a:r>
            <a:r>
              <a:rPr lang="en-US" sz="24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lebontása</a:t>
            </a:r>
            <a:r>
              <a:rPr lang="en-US" sz="24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, </a:t>
            </a:r>
          </a:p>
          <a:p>
            <a:pPr algn="just">
              <a:spcBef>
                <a:spcPts val="500"/>
              </a:spcBef>
              <a:buFontTx/>
              <a:buChar char="-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r>
              <a:rPr lang="en-US" sz="2400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a</a:t>
            </a:r>
            <a:r>
              <a:rPr lang="en-US" sz="24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z</a:t>
            </a:r>
            <a:r>
              <a:rPr lang="en-US" sz="24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epefesték</a:t>
            </a:r>
            <a:r>
              <a:rPr lang="en-US" sz="24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átalakítása</a:t>
            </a:r>
            <a:r>
              <a:rPr lang="en-US" sz="24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,</a:t>
            </a:r>
            <a:endParaRPr lang="en-US" sz="2400" dirty="0" smtClean="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algn="just">
              <a:spcBef>
                <a:spcPts val="500"/>
              </a:spcBef>
              <a:buFontTx/>
              <a:buChar char="-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r>
              <a:rPr lang="en-US" sz="24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vitaminokat</a:t>
            </a:r>
            <a:r>
              <a:rPr lang="en-US" sz="24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szintetizálása</a:t>
            </a:r>
            <a:r>
              <a:rPr lang="en-US" sz="24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(B </a:t>
            </a:r>
            <a:r>
              <a:rPr lang="en-US" sz="2400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és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K vitamin</a:t>
            </a:r>
            <a:r>
              <a:rPr lang="en-US" sz="24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  <a:endParaRPr lang="en-US" sz="2400" dirty="0" smtClean="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algn="just">
              <a:spcBef>
                <a:spcPts val="500"/>
              </a:spcBef>
              <a:buFontTx/>
              <a:buChar char="-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r>
              <a:rPr lang="en-US" sz="24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megakadályozza</a:t>
            </a:r>
            <a:r>
              <a:rPr lang="en-US" sz="24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a </a:t>
            </a:r>
            <a:r>
              <a:rPr lang="en-US" sz="2400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patogén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baktériumok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megtelepedését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, </a:t>
            </a:r>
            <a:endParaRPr lang="en-US" sz="2400" dirty="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algn="just">
              <a:spcBef>
                <a:spcPts val="5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hiányukban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, ha </a:t>
            </a:r>
            <a:r>
              <a:rPr lang="en-US" sz="2400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az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egyensúlyuk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megváltozik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felszívódási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zavarok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keletkeznek</a:t>
            </a:r>
            <a:r>
              <a:rPr lang="en-US" sz="24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endParaRPr lang="en-US" sz="2400" dirty="0"/>
          </a:p>
        </p:txBody>
      </p:sp>
      <p:pic>
        <p:nvPicPr>
          <p:cNvPr id="4" name="Picture 3" descr="anatomy-160524-e147317529687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651" y="2099640"/>
            <a:ext cx="3353298" cy="213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1045351"/>
          </a:xfrm>
        </p:spPr>
        <p:txBody>
          <a:bodyPr/>
          <a:lstStyle/>
          <a:p>
            <a:r>
              <a:rPr lang="en-US" sz="3600" dirty="0"/>
              <a:t>Colon (</a:t>
            </a:r>
            <a:r>
              <a:rPr lang="en-US" sz="3600" dirty="0" err="1"/>
              <a:t>vastagbél</a:t>
            </a:r>
            <a:r>
              <a:rPr lang="en-US" sz="3600" dirty="0"/>
              <a:t>) </a:t>
            </a:r>
            <a:r>
              <a:rPr lang="en-US" sz="3600" dirty="0" err="1"/>
              <a:t>Flórája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77" y="1538111"/>
            <a:ext cx="8918223" cy="4769556"/>
          </a:xfrm>
        </p:spPr>
        <p:txBody>
          <a:bodyPr>
            <a:normAutofit/>
          </a:bodyPr>
          <a:lstStyle/>
          <a:p>
            <a:pPr algn="just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A </a:t>
            </a:r>
            <a:r>
              <a:rPr lang="en-US" sz="2800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legnagyobb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számban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jelenlevő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baktériumok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az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800" u="sng" dirty="0">
                <a:solidFill>
                  <a:srgbClr val="0000FF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ANAEROBOK</a:t>
            </a:r>
            <a:r>
              <a:rPr lang="en-US" sz="2800" dirty="0">
                <a:solidFill>
                  <a:srgbClr val="0000FF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(90-</a:t>
            </a:r>
            <a:r>
              <a:rPr lang="en-US" sz="2800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95% </a:t>
            </a:r>
            <a:r>
              <a:rPr lang="en-US" sz="2800" dirty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ban</a:t>
            </a:r>
            <a:r>
              <a:rPr lang="en-US" sz="2800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)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főként</a:t>
            </a:r>
            <a:r>
              <a:rPr lang="en-US" sz="2800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:</a:t>
            </a:r>
            <a:endParaRPr lang="en-US" sz="2800" dirty="0">
              <a:solidFill>
                <a:srgbClr val="000000"/>
              </a:solidFill>
              <a:latin typeface="Times New Roman Bold" charset="0"/>
              <a:ea typeface="ヒラギノ明朝 ProN W6" charset="0"/>
              <a:cs typeface="ヒラギノ明朝 ProN W6" charset="0"/>
              <a:sym typeface="Times New Roman Bold" charset="0"/>
            </a:endParaRPr>
          </a:p>
          <a:p>
            <a:pPr lvl="2" algn="just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Bacteroides</a:t>
            </a:r>
            <a:r>
              <a:rPr lang="en-US" sz="2800" b="1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fragilis</a:t>
            </a:r>
            <a:r>
              <a:rPr lang="en-US" sz="2800" b="1" dirty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, </a:t>
            </a:r>
            <a:endParaRPr lang="en-US" sz="2800" b="1" dirty="0">
              <a:solidFill>
                <a:srgbClr val="000000"/>
              </a:solidFill>
              <a:latin typeface="Times New Roman Bold" charset="0"/>
              <a:ea typeface="ヒラギノ明朝 ProN W6" charset="0"/>
              <a:cs typeface="ヒラギノ明朝 ProN W6" charset="0"/>
              <a:sym typeface="Times New Roman Bold" charset="0"/>
            </a:endParaRPr>
          </a:p>
          <a:p>
            <a:pPr lvl="2" algn="just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Bifidobacterium</a:t>
            </a:r>
            <a:r>
              <a:rPr lang="en-US" sz="2800" b="1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bifidum</a:t>
            </a:r>
            <a:r>
              <a:rPr lang="en-US" sz="2800" b="1" dirty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,</a:t>
            </a:r>
            <a:r>
              <a:rPr lang="en-US" sz="2800" b="1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endParaRPr lang="en-US" sz="2800" b="1" dirty="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lvl="2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 Clostridium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fajok</a:t>
            </a:r>
            <a:r>
              <a:rPr lang="en-US" sz="2800" b="1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 </a:t>
            </a:r>
          </a:p>
          <a:p>
            <a:pPr lvl="2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Lactobacillus</a:t>
            </a:r>
            <a:endParaRPr lang="en-US" sz="2800" b="1" dirty="0">
              <a:solidFill>
                <a:srgbClr val="000000"/>
              </a:solidFill>
              <a:latin typeface="Times New Roman Bold" charset="0"/>
              <a:ea typeface="ヒラギノ明朝 ProN W6" charset="0"/>
              <a:cs typeface="ヒラギノ明朝 ProN W6" charset="0"/>
              <a:sym typeface="Times New Roman Bold" charset="0"/>
            </a:endParaRPr>
          </a:p>
          <a:p>
            <a:pPr algn="just">
              <a:spcBef>
                <a:spcPts val="5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Times New Roman Bold Italic" charset="0"/>
                <a:cs typeface="Times New Roman Bold Italic" charset="0"/>
                <a:sym typeface="Times New Roman Bold Italic" charset="0"/>
              </a:rPr>
              <a:t> </a:t>
            </a:r>
            <a:r>
              <a:rPr lang="en-US" sz="2800" u="sng" dirty="0">
                <a:solidFill>
                  <a:srgbClr val="0000FF"/>
                </a:solidFill>
                <a:latin typeface="Times New Roman Bold Italic" charset="0"/>
                <a:cs typeface="Times New Roman Bold Italic" charset="0"/>
                <a:sym typeface="Times New Roman Bold Italic" charset="0"/>
              </a:rPr>
              <a:t>AEROBOK:</a:t>
            </a:r>
            <a:endParaRPr lang="en-US" sz="2800" u="sng" dirty="0">
              <a:solidFill>
                <a:srgbClr val="0000FF"/>
              </a:solidFill>
              <a:latin typeface="Times New Roman Bold Italic" charset="0"/>
              <a:ea typeface="ヒラギノ明朝 ProN W6" charset="0"/>
              <a:cs typeface="ヒラギノ明朝 ProN W6" charset="0"/>
              <a:sym typeface="Times New Roman Bold Italic" charset="0"/>
            </a:endParaRPr>
          </a:p>
          <a:p>
            <a:pPr lvl="3" algn="just">
              <a:spcBef>
                <a:spcPts val="5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Symbol" charset="0"/>
                <a:sym typeface="Symbol" charset="0"/>
              </a:rPr>
              <a:t>	</a:t>
            </a:r>
            <a:r>
              <a:rPr lang="en-US" sz="2800" b="1" dirty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Escherichia </a:t>
            </a:r>
            <a:r>
              <a:rPr lang="en-US" sz="2800" b="1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coli</a:t>
            </a:r>
            <a:endParaRPr lang="en-US" sz="2800" b="1" dirty="0">
              <a:solidFill>
                <a:srgbClr val="000000"/>
              </a:solidFill>
              <a:latin typeface="Times New Roman Bold" charset="0"/>
              <a:ea typeface="ヒラギノ明朝 ProN W6" charset="0"/>
              <a:cs typeface="ヒラギノ明朝 ProN W6" charset="0"/>
              <a:sym typeface="Times New Roman Bold" charset="0"/>
            </a:endParaRPr>
          </a:p>
          <a:p>
            <a:pPr lvl="3" algn="just">
              <a:spcBef>
                <a:spcPts val="5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  <a:latin typeface="Symbol" charset="0"/>
                <a:cs typeface="Symbol" charset="0"/>
                <a:sym typeface="Symbol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Streptococcus </a:t>
            </a:r>
            <a:r>
              <a:rPr lang="en-US" sz="2800" b="1" dirty="0" err="1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faecalis</a:t>
            </a:r>
            <a:endParaRPr lang="en-US" sz="2800" b="1" dirty="0">
              <a:solidFill>
                <a:srgbClr val="000000"/>
              </a:solidFill>
              <a:latin typeface="Times New Roman Bold" charset="0"/>
              <a:ea typeface="ヒラギノ明朝 ProN W6" charset="0"/>
              <a:cs typeface="ヒラギノ明朝 ProN W6" charset="0"/>
              <a:sym typeface="Times New Roman Bold" charset="0"/>
            </a:endParaRPr>
          </a:p>
          <a:p>
            <a:endParaRPr lang="en-US" dirty="0"/>
          </a:p>
        </p:txBody>
      </p:sp>
      <p:pic>
        <p:nvPicPr>
          <p:cNvPr id="4" name="Picture 3" descr="173335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514" y="2445632"/>
            <a:ext cx="3018485" cy="1962015"/>
          </a:xfrm>
          <a:prstGeom prst="rect">
            <a:avLst/>
          </a:prstGeom>
        </p:spPr>
      </p:pic>
      <p:pic>
        <p:nvPicPr>
          <p:cNvPr id="5" name="Picture 4" descr="col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106" y="4407647"/>
            <a:ext cx="4090894" cy="245035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556000" y="5080000"/>
            <a:ext cx="140745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87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BŐR NORMÁL FLÓRÁJA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555" y="1554635"/>
            <a:ext cx="8043333" cy="397692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Jelentős</a:t>
            </a:r>
            <a:r>
              <a:rPr lang="en-US" sz="2800" dirty="0" smtClean="0"/>
              <a:t> </a:t>
            </a:r>
            <a:r>
              <a:rPr lang="en-US" sz="2800" dirty="0" err="1" smtClean="0"/>
              <a:t>eltéréseket</a:t>
            </a:r>
            <a:r>
              <a:rPr lang="en-US" sz="2800" dirty="0" smtClean="0"/>
              <a:t> </a:t>
            </a:r>
            <a:r>
              <a:rPr lang="en-US" sz="2800" dirty="0" err="1" smtClean="0"/>
              <a:t>mutat</a:t>
            </a:r>
            <a:r>
              <a:rPr lang="en-US" sz="2800" dirty="0" smtClean="0"/>
              <a:t> a </a:t>
            </a:r>
            <a:r>
              <a:rPr lang="en-US" sz="2800" dirty="0" err="1" smtClean="0"/>
              <a:t>mikróbák</a:t>
            </a:r>
            <a:r>
              <a:rPr lang="en-US" sz="2800" dirty="0" smtClean="0"/>
              <a:t> </a:t>
            </a:r>
            <a:r>
              <a:rPr lang="en-US" sz="2800" dirty="0" err="1" smtClean="0"/>
              <a:t>összetételében</a:t>
            </a:r>
            <a:r>
              <a:rPr lang="en-US" sz="2800" dirty="0" smtClean="0"/>
              <a:t> </a:t>
            </a:r>
            <a:r>
              <a:rPr lang="en-US" sz="2800" dirty="0" err="1" smtClean="0"/>
              <a:t>és</a:t>
            </a:r>
            <a:r>
              <a:rPr lang="en-US" sz="2800" dirty="0" smtClean="0"/>
              <a:t> </a:t>
            </a:r>
            <a:r>
              <a:rPr lang="en-US" sz="2800" dirty="0" err="1" smtClean="0"/>
              <a:t>csíraszámában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A </a:t>
            </a:r>
            <a:r>
              <a:rPr lang="en-US" sz="2800" dirty="0" err="1" smtClean="0"/>
              <a:t>bőrflóra</a:t>
            </a:r>
            <a:r>
              <a:rPr lang="en-US" sz="2800" dirty="0" smtClean="0"/>
              <a:t> a </a:t>
            </a:r>
            <a:r>
              <a:rPr lang="en-US" sz="2800" dirty="0" err="1" smtClean="0"/>
              <a:t>bőr</a:t>
            </a:r>
            <a:r>
              <a:rPr lang="en-US" sz="2800" dirty="0" smtClean="0"/>
              <a:t> </a:t>
            </a:r>
            <a:r>
              <a:rPr lang="en-US" sz="2800" dirty="0" err="1" smtClean="0"/>
              <a:t>felszínén</a:t>
            </a:r>
            <a:r>
              <a:rPr lang="en-US" sz="2800" dirty="0" smtClean="0"/>
              <a:t> a </a:t>
            </a:r>
            <a:r>
              <a:rPr lang="en-US" sz="2800" dirty="0" err="1" smtClean="0">
                <a:solidFill>
                  <a:srgbClr val="000090"/>
                </a:solidFill>
              </a:rPr>
              <a:t>faggyúmirigyekben</a:t>
            </a:r>
            <a:r>
              <a:rPr lang="en-US" sz="2800" dirty="0" smtClean="0"/>
              <a:t> </a:t>
            </a:r>
            <a:r>
              <a:rPr lang="en-US" sz="2800" dirty="0" err="1" smtClean="0"/>
              <a:t>és</a:t>
            </a:r>
            <a:r>
              <a:rPr lang="en-US" sz="2800" dirty="0" smtClean="0"/>
              <a:t> a </a:t>
            </a:r>
            <a:r>
              <a:rPr lang="en-US" sz="2800" dirty="0" err="1" smtClean="0">
                <a:solidFill>
                  <a:srgbClr val="000090"/>
                </a:solidFill>
              </a:rPr>
              <a:t>szőrtüszőkön</a:t>
            </a:r>
            <a:r>
              <a:rPr lang="en-US" sz="2800" dirty="0" smtClean="0"/>
              <a:t> </a:t>
            </a:r>
            <a:r>
              <a:rPr lang="en-US" sz="2800" dirty="0" err="1" smtClean="0"/>
              <a:t>szaporodik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u="sng" dirty="0" err="1" smtClean="0"/>
              <a:t>Összetétele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függ</a:t>
            </a:r>
            <a:r>
              <a:rPr lang="en-US" sz="2800" u="sng" dirty="0" smtClean="0"/>
              <a:t>: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- </a:t>
            </a:r>
            <a:r>
              <a:rPr lang="en-US" sz="2800" dirty="0" err="1" smtClean="0"/>
              <a:t>az</a:t>
            </a:r>
            <a:r>
              <a:rPr lang="en-US" sz="2800" dirty="0" smtClean="0"/>
              <a:t> </a:t>
            </a:r>
            <a:r>
              <a:rPr lang="en-US" sz="2800" dirty="0" err="1" smtClean="0"/>
              <a:t>egyén</a:t>
            </a:r>
            <a:r>
              <a:rPr lang="en-US" sz="2800" dirty="0" smtClean="0"/>
              <a:t> </a:t>
            </a:r>
            <a:r>
              <a:rPr lang="en-US" sz="2800" dirty="0" err="1" smtClean="0"/>
              <a:t>személyi</a:t>
            </a:r>
            <a:r>
              <a:rPr lang="en-US" sz="2800" dirty="0" smtClean="0"/>
              <a:t> </a:t>
            </a:r>
            <a:r>
              <a:rPr lang="en-US" sz="2800" dirty="0" err="1" smtClean="0"/>
              <a:t>higiénéjétől</a:t>
            </a:r>
            <a:endParaRPr lang="en-US" sz="2800" dirty="0" smtClean="0"/>
          </a:p>
          <a:p>
            <a:r>
              <a:rPr lang="en-US" sz="2800" dirty="0"/>
              <a:t>	</a:t>
            </a:r>
            <a:r>
              <a:rPr lang="en-US" sz="2800" dirty="0" smtClean="0"/>
              <a:t>- </a:t>
            </a:r>
            <a:r>
              <a:rPr lang="en-US" sz="2800" dirty="0" err="1" smtClean="0"/>
              <a:t>környezeti</a:t>
            </a:r>
            <a:r>
              <a:rPr lang="en-US" sz="2800" dirty="0" smtClean="0"/>
              <a:t> </a:t>
            </a:r>
            <a:r>
              <a:rPr lang="en-US" sz="2800" dirty="0" err="1" smtClean="0"/>
              <a:t>tényezőktől</a:t>
            </a:r>
            <a:endParaRPr lang="en-US" sz="2800" dirty="0"/>
          </a:p>
        </p:txBody>
      </p:sp>
      <p:pic>
        <p:nvPicPr>
          <p:cNvPr id="4" name="Picture 3" descr="BAKTERIE-NA-RUKOU-1024x5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0" y="1"/>
            <a:ext cx="2920999" cy="1554634"/>
          </a:xfrm>
          <a:prstGeom prst="rect">
            <a:avLst/>
          </a:prstGeom>
        </p:spPr>
      </p:pic>
      <p:pic>
        <p:nvPicPr>
          <p:cNvPr id="5" name="Picture 4" descr="kézmosó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33" y="5046259"/>
            <a:ext cx="3640666" cy="1892528"/>
          </a:xfrm>
          <a:prstGeom prst="rect">
            <a:avLst/>
          </a:prstGeom>
        </p:spPr>
      </p:pic>
      <p:pic>
        <p:nvPicPr>
          <p:cNvPr id="6" name="Picture 5" descr="Képernyőfotó 2019-08-18 - 15.19.1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6260"/>
            <a:ext cx="4106333" cy="1892528"/>
          </a:xfrm>
          <a:prstGeom prst="rect">
            <a:avLst/>
          </a:prstGeom>
        </p:spPr>
      </p:pic>
      <p:pic>
        <p:nvPicPr>
          <p:cNvPr id="7" name="Picture 6" descr="Képernyőfotó 2019-09-03 - 18.22.1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194" y="3543300"/>
            <a:ext cx="677897" cy="7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1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760"/>
            <a:ext cx="7408333" cy="548640"/>
          </a:xfrm>
        </p:spPr>
        <p:txBody>
          <a:bodyPr/>
          <a:lstStyle/>
          <a:p>
            <a:r>
              <a:rPr lang="en-US" sz="3600" dirty="0"/>
              <a:t>BŐR </a:t>
            </a:r>
            <a:r>
              <a:rPr lang="en-US" sz="3600" dirty="0" err="1" smtClean="0"/>
              <a:t>DoMINÁNS</a:t>
            </a:r>
            <a:r>
              <a:rPr lang="en-US" sz="3600" dirty="0" smtClean="0"/>
              <a:t> NORMÁL </a:t>
            </a:r>
            <a:r>
              <a:rPr lang="en-US" sz="3600" dirty="0"/>
              <a:t>FLÓRÁJA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999" y="1100628"/>
            <a:ext cx="8170333" cy="519292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50%-a </a:t>
            </a:r>
            <a:r>
              <a:rPr lang="en-US" sz="3200" dirty="0">
                <a:solidFill>
                  <a:srgbClr val="000090"/>
                </a:solidFill>
                <a:latin typeface="Times New Roman" charset="0"/>
                <a:cs typeface="Times New Roman" charset="0"/>
                <a:sym typeface="Times New Roman" charset="0"/>
              </a:rPr>
              <a:t>Staphylococcus </a:t>
            </a:r>
            <a:r>
              <a:rPr lang="en-US" sz="3200" dirty="0" err="1">
                <a:solidFill>
                  <a:srgbClr val="000090"/>
                </a:solidFill>
                <a:latin typeface="Times New Roman" charset="0"/>
                <a:cs typeface="Times New Roman" charset="0"/>
                <a:sym typeface="Times New Roman" charset="0"/>
              </a:rPr>
              <a:t>epidermidis</a:t>
            </a:r>
            <a:r>
              <a:rPr lang="en-US" sz="32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, </a:t>
            </a:r>
          </a:p>
          <a:p>
            <a:r>
              <a:rPr lang="en-US" sz="32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továbbá</a:t>
            </a:r>
            <a:r>
              <a:rPr lang="en-US" sz="32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csökkenő</a:t>
            </a:r>
            <a:r>
              <a:rPr lang="en-US" sz="32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csíraszámban</a:t>
            </a:r>
            <a:r>
              <a:rPr lang="en-US" sz="32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:</a:t>
            </a:r>
          </a:p>
          <a:p>
            <a:endParaRPr lang="en-US" sz="1200" dirty="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457200" indent="-457200" algn="just">
              <a:spcBef>
                <a:spcPts val="500"/>
              </a:spcBef>
              <a:buFont typeface="Arial"/>
              <a:buChar char="•"/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  <a:defRPr/>
            </a:pPr>
            <a:r>
              <a:rPr lang="en-US" sz="3200" dirty="0" err="1" smtClean="0">
                <a:solidFill>
                  <a:srgbClr val="00009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Corynebacterium</a:t>
            </a:r>
            <a:r>
              <a:rPr lang="en-US" sz="3200" dirty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(</a:t>
            </a:r>
            <a:r>
              <a:rPr lang="en-US" sz="3200" dirty="0" err="1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hát</a:t>
            </a:r>
            <a:r>
              <a:rPr lang="en-US" sz="3200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mell</a:t>
            </a:r>
            <a:r>
              <a:rPr lang="en-US" sz="3200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nyak</a:t>
            </a:r>
            <a:r>
              <a:rPr lang="en-US" sz="3200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)</a:t>
            </a:r>
          </a:p>
          <a:p>
            <a:pPr marL="457200" indent="-457200" algn="just">
              <a:spcBef>
                <a:spcPts val="500"/>
              </a:spcBef>
              <a:buFont typeface="Arial"/>
              <a:buChar char="•"/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  <a:defRPr/>
            </a:pPr>
            <a:r>
              <a:rPr lang="en-US" sz="32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Staphylococcus </a:t>
            </a:r>
            <a:r>
              <a:rPr lang="en-US" sz="3200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haemolyticus</a:t>
            </a:r>
            <a:endParaRPr lang="en-US" sz="3200" dirty="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0" indent="0" algn="just">
              <a:spcBef>
                <a:spcPts val="500"/>
              </a:spcBef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  <a:defRPr/>
            </a:pPr>
            <a:r>
              <a:rPr lang="en-US" sz="3200" dirty="0">
                <a:solidFill>
                  <a:srgbClr val="000000"/>
                </a:solidFill>
                <a:latin typeface="Symbol" charset="0"/>
                <a:cs typeface="Symbol" charset="0"/>
                <a:sym typeface="Symbol" charset="0"/>
              </a:rPr>
              <a:t>•</a:t>
            </a:r>
            <a:r>
              <a:rPr lang="en-US" sz="3200" dirty="0">
                <a:solidFill>
                  <a:srgbClr val="000000"/>
                </a:solidFill>
                <a:latin typeface="Symbol" charset="0"/>
                <a:sym typeface="Symbol" charset="0"/>
              </a:rPr>
              <a:t>	</a:t>
            </a:r>
            <a:r>
              <a:rPr lang="en-US" sz="32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Staphylococcus </a:t>
            </a:r>
            <a:r>
              <a:rPr lang="en-US" sz="3200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capitis</a:t>
            </a:r>
            <a:endParaRPr lang="en-US" sz="3200" dirty="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0" indent="0" algn="just">
              <a:spcBef>
                <a:spcPts val="500"/>
              </a:spcBef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  <a:defRPr/>
            </a:pPr>
            <a:r>
              <a:rPr lang="en-US" sz="3200" dirty="0">
                <a:solidFill>
                  <a:srgbClr val="000000"/>
                </a:solidFill>
                <a:latin typeface="Symbol" charset="0"/>
                <a:cs typeface="Symbol" charset="0"/>
                <a:sym typeface="Symbol" charset="0"/>
              </a:rPr>
              <a:t>•</a:t>
            </a:r>
            <a:r>
              <a:rPr lang="en-US" sz="3200" dirty="0">
                <a:solidFill>
                  <a:srgbClr val="000000"/>
                </a:solidFill>
                <a:latin typeface="Symbol" charset="0"/>
                <a:sym typeface="Symbol" charset="0"/>
              </a:rPr>
              <a:t>	</a:t>
            </a:r>
            <a:r>
              <a:rPr lang="en-US" sz="32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S</a:t>
            </a:r>
            <a:r>
              <a:rPr lang="en-US" sz="3200" dirty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taphylococcus </a:t>
            </a:r>
            <a:r>
              <a:rPr lang="en-US" sz="3200" dirty="0" err="1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warneri</a:t>
            </a:r>
            <a:endParaRPr lang="en-US" sz="3200" dirty="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457200" indent="-457200" algn="just">
              <a:spcBef>
                <a:spcPts val="500"/>
              </a:spcBef>
              <a:buFont typeface="Symbol" charset="0"/>
              <a:buChar char="•"/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  <a:defRPr/>
            </a:pPr>
            <a:r>
              <a:rPr lang="en-US" sz="32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Staphylococcus </a:t>
            </a:r>
            <a:r>
              <a:rPr lang="en-US" sz="32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aprophyticus</a:t>
            </a:r>
            <a:endParaRPr lang="en-US" sz="3200" dirty="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pic>
        <p:nvPicPr>
          <p:cNvPr id="5" name="Picture 4" descr="Képernyőfotó 2019-08-18 - 15.30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60" y="4134556"/>
            <a:ext cx="2432340" cy="2723444"/>
          </a:xfrm>
          <a:prstGeom prst="rect">
            <a:avLst/>
          </a:prstGeom>
        </p:spPr>
      </p:pic>
      <p:pic>
        <p:nvPicPr>
          <p:cNvPr id="6" name="Picture 5" descr="Képernyőfotó 2019-08-18 - 15.32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000"/>
            <a:ext cx="3231444" cy="1651000"/>
          </a:xfrm>
          <a:prstGeom prst="rect">
            <a:avLst/>
          </a:prstGeom>
        </p:spPr>
      </p:pic>
      <p:cxnSp>
        <p:nvCxnSpPr>
          <p:cNvPr id="8" name="Curved Connector 7"/>
          <p:cNvCxnSpPr/>
          <p:nvPr/>
        </p:nvCxnSpPr>
        <p:spPr>
          <a:xfrm rot="16200000" flipH="1">
            <a:off x="6919149" y="3095036"/>
            <a:ext cx="959555" cy="83726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 rot="5400000">
            <a:off x="-458610" y="4085167"/>
            <a:ext cx="1820333" cy="423333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10" descr="lossy-page1-800px-Staphylococcus_epidermidis_biofilm_on_titanium_substrate.tif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666" y="914400"/>
            <a:ext cx="2328333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6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76018"/>
          </a:xfrm>
        </p:spPr>
        <p:txBody>
          <a:bodyPr/>
          <a:lstStyle/>
          <a:p>
            <a:r>
              <a:rPr lang="en-US" sz="3600" dirty="0"/>
              <a:t>BŐR </a:t>
            </a:r>
            <a:r>
              <a:rPr lang="en-US" sz="3600" dirty="0" err="1"/>
              <a:t>DoMINÁNS</a:t>
            </a:r>
            <a:r>
              <a:rPr lang="en-US" sz="3600" dirty="0"/>
              <a:t> NORMÁL FLÓRÁJA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439332"/>
            <a:ext cx="7520940" cy="4021667"/>
          </a:xfrm>
        </p:spPr>
        <p:txBody>
          <a:bodyPr>
            <a:normAutofit/>
          </a:bodyPr>
          <a:lstStyle/>
          <a:p>
            <a:pPr marL="285750" indent="-285750" algn="just">
              <a:spcBef>
                <a:spcPts val="500"/>
              </a:spcBef>
              <a:buFont typeface="Arial"/>
              <a:buChar char="•"/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Micrococcus </a:t>
            </a:r>
            <a:r>
              <a:rPr lang="en-US" sz="28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luteus</a:t>
            </a:r>
            <a:endParaRPr lang="en-US" sz="2800" dirty="0" smtClean="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285750" indent="-285750" algn="just">
              <a:spcBef>
                <a:spcPts val="500"/>
              </a:spcBef>
              <a:buFont typeface="Arial"/>
              <a:buChar char="•"/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Micrococcus </a:t>
            </a:r>
            <a:r>
              <a:rPr lang="en-US" sz="28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varians</a:t>
            </a:r>
            <a:endParaRPr lang="en-US" sz="2800" dirty="0" smtClean="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285750" indent="-285750" algn="just">
              <a:spcBef>
                <a:spcPts val="500"/>
              </a:spcBef>
              <a:buFont typeface="Arial"/>
              <a:buChar char="•"/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  <a:defRPr/>
            </a:pPr>
            <a:r>
              <a:rPr lang="en-US" sz="28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Propioni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baktériumok</a:t>
            </a:r>
            <a:endParaRPr lang="en-US" sz="2800" dirty="0" smtClean="0">
              <a:solidFill>
                <a:srgbClr val="000000"/>
              </a:solidFill>
              <a:latin typeface="Times New Roman" charset="0"/>
              <a:cs typeface="Times New Roman" charset="0"/>
              <a:sym typeface="Times New Roman" charset="0"/>
            </a:endParaRPr>
          </a:p>
          <a:p>
            <a:pPr marL="285750" indent="-285750" algn="just">
              <a:spcBef>
                <a:spcPts val="500"/>
              </a:spcBef>
              <a:buFont typeface="Arial"/>
              <a:buChar char="•"/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  <a:defRPr/>
            </a:pPr>
            <a:r>
              <a:rPr lang="en-US" sz="28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Brevibacterium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(</a:t>
            </a:r>
            <a:r>
              <a:rPr lang="en-US" sz="28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lábujjak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között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  <a:endParaRPr lang="en-US" sz="2800" dirty="0" smtClean="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285750" indent="-285750" algn="just">
              <a:spcBef>
                <a:spcPts val="500"/>
              </a:spcBef>
              <a:buFont typeface="Arial"/>
              <a:buChar char="•"/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  <a:defRPr/>
            </a:pPr>
            <a:r>
              <a:rPr lang="en-US" sz="28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Streptococcusok</a:t>
            </a:r>
            <a:endParaRPr lang="en-US" sz="2800" dirty="0" smtClean="0">
              <a:solidFill>
                <a:srgbClr val="000000"/>
              </a:solidFill>
              <a:latin typeface="Times New Roman" charset="0"/>
              <a:cs typeface="Times New Roman" charset="0"/>
              <a:sym typeface="Times New Roman" charset="0"/>
            </a:endParaRPr>
          </a:p>
          <a:p>
            <a:pPr marL="285750" indent="-285750" algn="just">
              <a:spcBef>
                <a:spcPts val="500"/>
              </a:spcBef>
              <a:buFont typeface="Arial"/>
              <a:buChar char="•"/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  <a:defRPr/>
            </a:pPr>
            <a:r>
              <a:rPr lang="en-US" sz="2800" dirty="0" err="1" smtClean="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Times New Roman" charset="0"/>
                <a:sym typeface="Times New Roman" charset="0"/>
              </a:rPr>
              <a:t>Clostridiumok</a:t>
            </a:r>
            <a:endParaRPr lang="en-US" sz="2800" dirty="0">
              <a:solidFill>
                <a:srgbClr val="000000"/>
              </a:solidFill>
              <a:latin typeface="Times New Roman" charset="0"/>
              <a:ea typeface="ヒラギノ明朝 ProN W3" charset="0"/>
              <a:cs typeface="Times New Roman" charset="0"/>
              <a:sym typeface="Times New Roman" charset="0"/>
            </a:endParaRPr>
          </a:p>
          <a:p>
            <a:pPr algn="just">
              <a:spcBef>
                <a:spcPts val="500"/>
              </a:spcBef>
              <a:buFont typeface="Symbol" charset="0"/>
              <a:buChar char="•"/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  <a:defRPr/>
            </a:pPr>
            <a:r>
              <a:rPr lang="en-US" sz="2800" dirty="0" err="1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Times New Roman" charset="0"/>
                <a:sym typeface="Times New Roman" charset="0"/>
              </a:rPr>
              <a:t>Colik</a:t>
            </a:r>
            <a:endParaRPr lang="en-US" sz="2800" dirty="0">
              <a:solidFill>
                <a:srgbClr val="000000"/>
              </a:solidFill>
              <a:latin typeface="Times New Roman" charset="0"/>
              <a:ea typeface="ヒラギノ明朝 ProN W3" charset="0"/>
              <a:cs typeface="Times New Roman" charset="0"/>
              <a:sym typeface="Times New Roman" charset="0"/>
            </a:endParaRPr>
          </a:p>
          <a:p>
            <a:pPr algn="just">
              <a:spcBef>
                <a:spcPts val="500"/>
              </a:spcBef>
              <a:buFont typeface="Symbol" charset="0"/>
              <a:buChar char="•"/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  <a:defRPr/>
            </a:pPr>
            <a:r>
              <a:rPr lang="en-US" sz="2800" dirty="0" err="1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Times New Roman" charset="0"/>
                <a:sym typeface="Times New Roman" charset="0"/>
              </a:rPr>
              <a:t>Proteusok</a:t>
            </a:r>
            <a:endParaRPr lang="en-US" sz="2800" dirty="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endParaRPr lang="en-US" dirty="0"/>
          </a:p>
        </p:txBody>
      </p:sp>
      <p:pic>
        <p:nvPicPr>
          <p:cNvPr id="4" name="Picture 3" descr="Képernyőfotó 2019-08-18 - 15.44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657" y="1241778"/>
            <a:ext cx="2698343" cy="2061635"/>
          </a:xfrm>
          <a:prstGeom prst="rect">
            <a:avLst/>
          </a:prstGeom>
        </p:spPr>
      </p:pic>
      <p:pic>
        <p:nvPicPr>
          <p:cNvPr id="5" name="Picture 4" descr="Képernyőfotó 2019-08-18 - 15.46.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81" y="4797778"/>
            <a:ext cx="3464919" cy="206022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727222" y="2102556"/>
            <a:ext cx="1718435" cy="5644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697111" y="3852333"/>
            <a:ext cx="1876778" cy="19614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 descr="Képernyőfotó 2019-08-18 - 15.55.0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86" y="3303413"/>
            <a:ext cx="2798014" cy="1446389"/>
          </a:xfrm>
          <a:prstGeom prst="rect">
            <a:avLst/>
          </a:prstGeom>
        </p:spPr>
      </p:pic>
      <p:cxnSp>
        <p:nvCxnSpPr>
          <p:cNvPr id="12" name="Curved Connector 11"/>
          <p:cNvCxnSpPr/>
          <p:nvPr/>
        </p:nvCxnSpPr>
        <p:spPr>
          <a:xfrm>
            <a:off x="3570111" y="3303413"/>
            <a:ext cx="2652889" cy="774698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55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HÜVELY NORMÁL FLÓRÁJA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111" y="1100628"/>
            <a:ext cx="8523111" cy="5235261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Születéskor</a:t>
            </a:r>
            <a:r>
              <a:rPr lang="en-US" sz="2800" dirty="0" smtClean="0"/>
              <a:t> </a:t>
            </a:r>
            <a:r>
              <a:rPr lang="en-US" sz="2800" dirty="0" err="1" smtClean="0"/>
              <a:t>steril</a:t>
            </a:r>
            <a:r>
              <a:rPr lang="en-US" sz="2800" dirty="0" smtClean="0"/>
              <a:t>, </a:t>
            </a:r>
            <a:r>
              <a:rPr lang="en-US" sz="2800" dirty="0" err="1" smtClean="0"/>
              <a:t>néhány</a:t>
            </a:r>
            <a:r>
              <a:rPr lang="en-US" sz="2800" dirty="0" smtClean="0"/>
              <a:t> </a:t>
            </a:r>
            <a:r>
              <a:rPr lang="en-US" sz="2800" dirty="0" err="1" smtClean="0"/>
              <a:t>óra</a:t>
            </a:r>
            <a:r>
              <a:rPr lang="en-US" sz="2800" dirty="0" smtClean="0"/>
              <a:t> </a:t>
            </a:r>
            <a:r>
              <a:rPr lang="en-US" sz="2800" dirty="0" err="1" smtClean="0"/>
              <a:t>múlva</a:t>
            </a:r>
            <a:r>
              <a:rPr lang="en-US" sz="2800" dirty="0" smtClean="0"/>
              <a:t> </a:t>
            </a:r>
            <a:r>
              <a:rPr lang="en-US" sz="2800" dirty="0" err="1" smtClean="0"/>
              <a:t>benépesedik</a:t>
            </a:r>
            <a:r>
              <a:rPr lang="en-US" sz="2800" dirty="0" smtClean="0"/>
              <a:t> </a:t>
            </a:r>
            <a:r>
              <a:rPr lang="en-US" sz="2800" dirty="0" err="1" smtClean="0"/>
              <a:t>baktériumokkal</a:t>
            </a:r>
            <a:r>
              <a:rPr lang="en-US" sz="2800" dirty="0" smtClean="0"/>
              <a:t> a </a:t>
            </a:r>
            <a:r>
              <a:rPr lang="en-US" sz="2800" dirty="0" err="1" smtClean="0"/>
              <a:t>bélből</a:t>
            </a:r>
            <a:r>
              <a:rPr lang="en-US" sz="2800" dirty="0" smtClean="0"/>
              <a:t>, a </a:t>
            </a:r>
            <a:r>
              <a:rPr lang="en-US" sz="2800" dirty="0" err="1" smtClean="0"/>
              <a:t>bőrről</a:t>
            </a:r>
            <a:r>
              <a:rPr lang="en-US" sz="2800" dirty="0" smtClean="0"/>
              <a:t> </a:t>
            </a:r>
            <a:r>
              <a:rPr lang="en-US" sz="2800" dirty="0" err="1" smtClean="0"/>
              <a:t>és</a:t>
            </a:r>
            <a:r>
              <a:rPr lang="en-US" sz="2800" dirty="0" smtClean="0"/>
              <a:t> a </a:t>
            </a:r>
            <a:r>
              <a:rPr lang="en-US" sz="2800" dirty="0" err="1" smtClean="0"/>
              <a:t>környezetből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Az</a:t>
            </a:r>
            <a:r>
              <a:rPr lang="en-US" sz="2800" dirty="0" smtClean="0"/>
              <a:t> </a:t>
            </a:r>
            <a:r>
              <a:rPr lang="en-US" sz="2800" dirty="0" err="1" smtClean="0"/>
              <a:t>összetételük</a:t>
            </a:r>
            <a:r>
              <a:rPr lang="en-US" sz="2800" dirty="0" smtClean="0"/>
              <a:t> a </a:t>
            </a:r>
            <a:r>
              <a:rPr lang="en-US" sz="2800" dirty="0" err="1" smtClean="0">
                <a:solidFill>
                  <a:srgbClr val="000090"/>
                </a:solidFill>
              </a:rPr>
              <a:t>nemi</a:t>
            </a:r>
            <a:r>
              <a:rPr lang="en-US" sz="2800" dirty="0" smtClean="0">
                <a:solidFill>
                  <a:srgbClr val="000090"/>
                </a:solidFill>
              </a:rPr>
              <a:t> </a:t>
            </a:r>
            <a:r>
              <a:rPr lang="en-US" sz="2800" dirty="0" err="1" smtClean="0">
                <a:solidFill>
                  <a:srgbClr val="000090"/>
                </a:solidFill>
              </a:rPr>
              <a:t>hormonok</a:t>
            </a:r>
            <a:r>
              <a:rPr lang="en-US" sz="2800" dirty="0" smtClean="0"/>
              <a:t> </a:t>
            </a:r>
            <a:r>
              <a:rPr lang="en-US" sz="2800" dirty="0" err="1" smtClean="0"/>
              <a:t>változásával</a:t>
            </a:r>
            <a:r>
              <a:rPr lang="en-US" sz="2800" dirty="0" smtClean="0"/>
              <a:t> </a:t>
            </a:r>
            <a:r>
              <a:rPr lang="en-US" sz="2800" dirty="0" err="1" smtClean="0"/>
              <a:t>módosul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Az</a:t>
            </a:r>
            <a:r>
              <a:rPr lang="en-US" sz="2800" dirty="0" smtClean="0"/>
              <a:t> </a:t>
            </a:r>
            <a:r>
              <a:rPr lang="en-US" sz="2800" dirty="0" err="1" smtClean="0"/>
              <a:t>itt</a:t>
            </a:r>
            <a:r>
              <a:rPr lang="en-US" sz="2800" dirty="0" smtClean="0"/>
              <a:t> </a:t>
            </a:r>
            <a:r>
              <a:rPr lang="en-US" sz="2800" dirty="0" err="1" smtClean="0"/>
              <a:t>lévő</a:t>
            </a:r>
            <a:r>
              <a:rPr lang="en-US" sz="2800" dirty="0" smtClean="0"/>
              <a:t> </a:t>
            </a:r>
            <a:r>
              <a:rPr lang="en-US" sz="2800" dirty="0" err="1" smtClean="0"/>
              <a:t>baktériumok</a:t>
            </a:r>
            <a:r>
              <a:rPr lang="en-US" sz="2800" dirty="0" smtClean="0"/>
              <a:t> </a:t>
            </a:r>
            <a:r>
              <a:rPr lang="en-US" sz="2800" dirty="0" err="1" smtClean="0"/>
              <a:t>fermentatív</a:t>
            </a:r>
            <a:r>
              <a:rPr lang="en-US" sz="2800" dirty="0" smtClean="0"/>
              <a:t> </a:t>
            </a:r>
            <a:r>
              <a:rPr lang="en-US" sz="2800" dirty="0" err="1" smtClean="0"/>
              <a:t>tevékenysége</a:t>
            </a:r>
            <a:r>
              <a:rPr lang="en-US" sz="2800" dirty="0" smtClean="0"/>
              <a:t> </a:t>
            </a:r>
            <a:r>
              <a:rPr lang="en-US" sz="2800" dirty="0" err="1" smtClean="0"/>
              <a:t>biztosítja</a:t>
            </a:r>
            <a:r>
              <a:rPr lang="en-US" sz="2800" dirty="0" smtClean="0"/>
              <a:t> a </a:t>
            </a:r>
            <a:r>
              <a:rPr lang="en-US" sz="2800" dirty="0" err="1" smtClean="0"/>
              <a:t>hüvely</a:t>
            </a:r>
            <a:r>
              <a:rPr lang="en-US" sz="2800" dirty="0" smtClean="0"/>
              <a:t> </a:t>
            </a:r>
            <a:r>
              <a:rPr lang="en-US" sz="2800" dirty="0" err="1" smtClean="0"/>
              <a:t>savas</a:t>
            </a:r>
            <a:r>
              <a:rPr lang="en-US" sz="2800" dirty="0" smtClean="0"/>
              <a:t> (pH 5) </a:t>
            </a:r>
            <a:r>
              <a:rPr lang="en-US" sz="2800" dirty="0" err="1" smtClean="0"/>
              <a:t>miliőjét</a:t>
            </a:r>
            <a:endParaRPr lang="en-US" sz="2800" dirty="0" smtClean="0"/>
          </a:p>
        </p:txBody>
      </p:sp>
      <p:pic>
        <p:nvPicPr>
          <p:cNvPr id="4" name="Picture 3" descr="papsmeardiagra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518" y="4483100"/>
            <a:ext cx="32512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1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HÜVELY NORMÁL FLÓRÁJA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778" y="1100628"/>
            <a:ext cx="8791222" cy="5207039"/>
          </a:xfrm>
        </p:spPr>
        <p:txBody>
          <a:bodyPr/>
          <a:lstStyle/>
          <a:p>
            <a:r>
              <a:rPr lang="en-US" sz="2800" dirty="0" err="1"/>
              <a:t>Legmeghatározóbb</a:t>
            </a:r>
            <a:r>
              <a:rPr lang="en-US" sz="2800" dirty="0"/>
              <a:t> </a:t>
            </a:r>
            <a:r>
              <a:rPr lang="en-US" sz="2800" dirty="0" err="1"/>
              <a:t>tagja</a:t>
            </a:r>
            <a:r>
              <a:rPr lang="en-US" sz="2800" dirty="0"/>
              <a:t> a </a:t>
            </a:r>
            <a:r>
              <a:rPr lang="en-US" sz="2800" dirty="0">
                <a:solidFill>
                  <a:srgbClr val="0000FF"/>
                </a:solidFill>
              </a:rPr>
              <a:t>Lactobacillus acidophilus </a:t>
            </a:r>
            <a:r>
              <a:rPr lang="en-US" sz="2800" dirty="0"/>
              <a:t>(“</a:t>
            </a:r>
            <a:r>
              <a:rPr lang="en-US" sz="2800" dirty="0" err="1"/>
              <a:t>Döderlein</a:t>
            </a:r>
            <a:r>
              <a:rPr lang="en-US" sz="2800" dirty="0"/>
              <a:t> </a:t>
            </a:r>
            <a:r>
              <a:rPr lang="en-US" sz="2800" dirty="0" err="1"/>
              <a:t>pálcák</a:t>
            </a:r>
            <a:r>
              <a:rPr lang="en-US" sz="2800" dirty="0"/>
              <a:t>”), de </a:t>
            </a:r>
            <a:r>
              <a:rPr lang="en-US" sz="2800" dirty="0" err="1"/>
              <a:t>vannak</a:t>
            </a:r>
            <a:r>
              <a:rPr lang="en-US" sz="2800" dirty="0"/>
              <a:t> </a:t>
            </a:r>
            <a:r>
              <a:rPr lang="en-US" sz="2800" dirty="0" err="1"/>
              <a:t>még</a:t>
            </a:r>
            <a:r>
              <a:rPr lang="en-US" sz="2800" dirty="0"/>
              <a:t>:</a:t>
            </a:r>
          </a:p>
          <a:p>
            <a:pPr>
              <a:buFontTx/>
              <a:buChar char="-"/>
            </a:pPr>
            <a:r>
              <a:rPr lang="en-US" sz="2800" dirty="0" err="1"/>
              <a:t>Staphylococcusok</a:t>
            </a:r>
            <a:endParaRPr lang="en-US" sz="2800" dirty="0"/>
          </a:p>
          <a:p>
            <a:pPr>
              <a:buFontTx/>
              <a:buChar char="-"/>
            </a:pPr>
            <a:r>
              <a:rPr lang="en-US" sz="2800" dirty="0" err="1"/>
              <a:t>Streptococcusok</a:t>
            </a:r>
            <a:endParaRPr lang="en-US" sz="2800" dirty="0"/>
          </a:p>
          <a:p>
            <a:pPr>
              <a:buFontTx/>
              <a:buChar char="-"/>
            </a:pPr>
            <a:r>
              <a:rPr lang="en-US" sz="2800" dirty="0"/>
              <a:t>Mycoplasma</a:t>
            </a:r>
          </a:p>
          <a:p>
            <a:pPr>
              <a:buFontTx/>
              <a:buChar char="-"/>
            </a:pPr>
            <a:r>
              <a:rPr lang="en-US" sz="2800" dirty="0"/>
              <a:t>Enterococcus, </a:t>
            </a:r>
            <a:r>
              <a:rPr lang="en-US" sz="2800" dirty="0" err="1"/>
              <a:t>stb</a:t>
            </a:r>
            <a:r>
              <a:rPr lang="en-US" sz="2800" dirty="0" smtClean="0"/>
              <a:t>.</a:t>
            </a:r>
          </a:p>
          <a:p>
            <a:pPr marL="0" indent="0"/>
            <a:r>
              <a:rPr lang="en-US" sz="2800" dirty="0" err="1" smtClean="0"/>
              <a:t>Található</a:t>
            </a:r>
            <a:r>
              <a:rPr lang="en-US" sz="2800" dirty="0" smtClean="0"/>
              <a:t> </a:t>
            </a:r>
            <a:r>
              <a:rPr lang="en-US" sz="2800" dirty="0" err="1" smtClean="0"/>
              <a:t>itt</a:t>
            </a:r>
            <a:r>
              <a:rPr lang="en-US" sz="2800" dirty="0" smtClean="0"/>
              <a:t> </a:t>
            </a:r>
          </a:p>
          <a:p>
            <a:pPr marL="0" indent="0"/>
            <a:r>
              <a:rPr lang="en-US" sz="2800" dirty="0"/>
              <a:t>	</a:t>
            </a:r>
            <a:r>
              <a:rPr lang="en-US" sz="2800" dirty="0" smtClean="0"/>
              <a:t>- </a:t>
            </a:r>
            <a:r>
              <a:rPr lang="en-US" sz="2800" dirty="0" err="1" smtClean="0"/>
              <a:t>gomba</a:t>
            </a:r>
            <a:r>
              <a:rPr lang="en-US" sz="2800" dirty="0" smtClean="0"/>
              <a:t>: Candida, </a:t>
            </a:r>
            <a:r>
              <a:rPr lang="en-US" sz="2800" dirty="0" err="1" smtClean="0"/>
              <a:t>Geotrichum</a:t>
            </a:r>
            <a:endParaRPr lang="en-US" sz="2800" dirty="0" smtClean="0"/>
          </a:p>
          <a:p>
            <a:pPr marL="0" indent="0"/>
            <a:r>
              <a:rPr lang="en-US" sz="2800" dirty="0"/>
              <a:t>	</a:t>
            </a:r>
            <a:r>
              <a:rPr lang="en-US" sz="2800" dirty="0" smtClean="0"/>
              <a:t>- protozoon: </a:t>
            </a:r>
            <a:r>
              <a:rPr lang="en-US" sz="2800" dirty="0" err="1" smtClean="0"/>
              <a:t>Entamoeba</a:t>
            </a:r>
            <a:r>
              <a:rPr lang="en-US" sz="2800" dirty="0" smtClean="0"/>
              <a:t> </a:t>
            </a:r>
            <a:r>
              <a:rPr lang="en-US" sz="2800" dirty="0" err="1" smtClean="0"/>
              <a:t>gingivalis</a:t>
            </a:r>
            <a:r>
              <a:rPr lang="en-US" sz="2800" dirty="0" smtClean="0"/>
              <a:t>, </a:t>
            </a:r>
            <a:r>
              <a:rPr lang="en-US" sz="2800" dirty="0" err="1" smtClean="0"/>
              <a:t>Trichomonas</a:t>
            </a:r>
            <a:r>
              <a:rPr lang="en-US" sz="2800" dirty="0" smtClean="0"/>
              <a:t> 		</a:t>
            </a:r>
            <a:r>
              <a:rPr lang="en-US" sz="2800" dirty="0" err="1" smtClean="0"/>
              <a:t>buccalis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3" descr="lactobacillus-acidophilus-500x5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412" y="2019450"/>
            <a:ext cx="3556000" cy="270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8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/>
                <a:cs typeface="Times New Roman"/>
              </a:rPr>
              <a:t>Összefoglalás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100628"/>
            <a:ext cx="8407400" cy="4792172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err="1" smtClean="0">
                <a:latin typeface="Times New Roman"/>
                <a:cs typeface="Times New Roman"/>
              </a:rPr>
              <a:t>Az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emberi</a:t>
            </a:r>
            <a:r>
              <a:rPr lang="en-US" sz="2800" dirty="0" smtClean="0">
                <a:latin typeface="Times New Roman"/>
                <a:cs typeface="Times New Roman"/>
              </a:rPr>
              <a:t> test </a:t>
            </a:r>
            <a:r>
              <a:rPr lang="en-US" sz="2800" dirty="0" err="1" smtClean="0">
                <a:latin typeface="Times New Roman"/>
                <a:cs typeface="Times New Roman"/>
              </a:rPr>
              <a:t>külvilággal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érintkező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valamennyi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szerve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rendelkezik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saját</a:t>
            </a:r>
            <a:r>
              <a:rPr lang="en-US" sz="2800" dirty="0" smtClean="0">
                <a:latin typeface="Times New Roman"/>
                <a:cs typeface="Times New Roman"/>
              </a:rPr>
              <a:t>, </a:t>
            </a:r>
            <a:r>
              <a:rPr lang="en-US" sz="2800" dirty="0" err="1" smtClean="0">
                <a:latin typeface="Times New Roman"/>
                <a:cs typeface="Times New Roman"/>
              </a:rPr>
              <a:t>normál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flórával</a:t>
            </a:r>
            <a:r>
              <a:rPr lang="en-US" sz="2800" dirty="0" smtClean="0">
                <a:latin typeface="Times New Roman"/>
                <a:cs typeface="Times New Roman"/>
              </a:rPr>
              <a:t> (</a:t>
            </a:r>
            <a:r>
              <a:rPr lang="en-US" sz="2800" dirty="0" err="1" smtClean="0">
                <a:latin typeface="Times New Roman"/>
                <a:cs typeface="Times New Roman"/>
              </a:rPr>
              <a:t>mikrobiotával</a:t>
            </a:r>
            <a:r>
              <a:rPr lang="en-US" sz="2800" dirty="0" smtClean="0">
                <a:latin typeface="Times New Roman"/>
                <a:cs typeface="Times New Roman"/>
              </a:rPr>
              <a:t>) </a:t>
            </a:r>
          </a:p>
          <a:p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    kb. 1,5 kg,     </a:t>
            </a:r>
            <a:r>
              <a:rPr lang="en-US" sz="2800" dirty="0" err="1" smtClean="0">
                <a:solidFill>
                  <a:srgbClr val="660066"/>
                </a:solidFill>
                <a:latin typeface="Times New Roman"/>
                <a:cs typeface="Times New Roman"/>
              </a:rPr>
              <a:t>apatogének</a:t>
            </a:r>
            <a:r>
              <a:rPr lang="en-US" sz="28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 (</a:t>
            </a:r>
            <a:r>
              <a:rPr lang="en-US" sz="2800" dirty="0" err="1" smtClean="0">
                <a:solidFill>
                  <a:srgbClr val="660066"/>
                </a:solidFill>
                <a:latin typeface="Times New Roman"/>
                <a:cs typeface="Times New Roman"/>
              </a:rPr>
              <a:t>endogének</a:t>
            </a:r>
            <a:r>
              <a:rPr lang="en-US" sz="28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)</a:t>
            </a:r>
          </a:p>
          <a:p>
            <a:endParaRPr lang="en-US" sz="2800" dirty="0" smtClean="0">
              <a:solidFill>
                <a:srgbClr val="660066"/>
              </a:solidFill>
              <a:latin typeface="Times New Roman"/>
              <a:cs typeface="Times New Roman"/>
            </a:endParaRPr>
          </a:p>
          <a:p>
            <a:r>
              <a:rPr lang="en-US" sz="2800" dirty="0" err="1" smtClean="0">
                <a:latin typeface="Times New Roman"/>
                <a:cs typeface="Times New Roman"/>
              </a:rPr>
              <a:t>Jelenlétük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előnyös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számunkra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marL="342900" lvl="1" indent="-342900">
              <a:spcBef>
                <a:spcPts val="800"/>
              </a:spcBef>
              <a:buClrTx/>
              <a:buFontTx/>
              <a:buChar char="-"/>
            </a:pPr>
            <a:r>
              <a:rPr lang="en-US" sz="2800" dirty="0" err="1" smtClean="0">
                <a:latin typeface="Times New Roman"/>
                <a:cs typeface="Times New Roman"/>
              </a:rPr>
              <a:t>védik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a </a:t>
            </a:r>
            <a:r>
              <a:rPr lang="en-US" sz="2800" dirty="0" err="1">
                <a:latin typeface="Times New Roman"/>
                <a:cs typeface="Times New Roman"/>
              </a:rPr>
              <a:t>szervezetet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az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exogén</a:t>
            </a:r>
            <a:r>
              <a:rPr lang="en-US" sz="2800" dirty="0" smtClean="0">
                <a:latin typeface="Times New Roman"/>
                <a:cs typeface="Times New Roman"/>
              </a:rPr>
              <a:t> (</a:t>
            </a:r>
            <a:r>
              <a:rPr lang="en-US" sz="2800" dirty="0" err="1" smtClean="0">
                <a:latin typeface="Times New Roman"/>
                <a:cs typeface="Times New Roman"/>
              </a:rPr>
              <a:t>patogén</a:t>
            </a:r>
            <a:r>
              <a:rPr lang="en-US" sz="2800" dirty="0" smtClean="0">
                <a:latin typeface="Times New Roman"/>
                <a:cs typeface="Times New Roman"/>
              </a:rPr>
              <a:t>) </a:t>
            </a:r>
            <a:r>
              <a:rPr lang="en-US" sz="2800" dirty="0" err="1" smtClean="0">
                <a:latin typeface="Times New Roman"/>
                <a:cs typeface="Times New Roman"/>
              </a:rPr>
              <a:t>mikróbáktól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marL="342900" lvl="1" indent="-342900">
              <a:spcBef>
                <a:spcPts val="800"/>
              </a:spcBef>
              <a:buClrTx/>
              <a:buFontTx/>
              <a:buChar char="-"/>
            </a:pPr>
            <a:r>
              <a:rPr lang="en-US" sz="2800" dirty="0" err="1" smtClean="0">
                <a:latin typeface="Times New Roman"/>
                <a:cs typeface="Times New Roman"/>
              </a:rPr>
              <a:t>az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immunrendszer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fejlődését</a:t>
            </a:r>
            <a:r>
              <a:rPr lang="en-US" sz="2800" dirty="0" smtClean="0">
                <a:latin typeface="Times New Roman"/>
                <a:cs typeface="Times New Roman"/>
              </a:rPr>
              <a:t>, </a:t>
            </a:r>
            <a:r>
              <a:rPr lang="en-US" sz="2800" dirty="0" err="1" smtClean="0">
                <a:latin typeface="Times New Roman"/>
                <a:cs typeface="Times New Roman"/>
              </a:rPr>
              <a:t>működését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befolyásolják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marL="342900" lvl="1" indent="-342900">
              <a:spcBef>
                <a:spcPts val="800"/>
              </a:spcBef>
              <a:buClrTx/>
              <a:buFontTx/>
              <a:buChar char="-"/>
            </a:pPr>
            <a:r>
              <a:rPr lang="en-US" sz="2800" dirty="0" err="1">
                <a:latin typeface="Times New Roman"/>
                <a:cs typeface="Times New Roman"/>
              </a:rPr>
              <a:t>Emésztésben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nagy</a:t>
            </a:r>
            <a:r>
              <a:rPr lang="en-US" sz="2800" dirty="0" smtClean="0">
                <a:latin typeface="Times New Roman"/>
                <a:cs typeface="Times New Roman"/>
              </a:rPr>
              <a:t> a </a:t>
            </a:r>
            <a:r>
              <a:rPr lang="en-US" sz="2800" dirty="0" err="1" smtClean="0">
                <a:latin typeface="Times New Roman"/>
                <a:cs typeface="Times New Roman"/>
              </a:rPr>
              <a:t>szerepük</a:t>
            </a:r>
            <a:endParaRPr lang="en-US" sz="2800" dirty="0">
              <a:latin typeface="Times New Roman"/>
              <a:cs typeface="Times New Roman"/>
            </a:endParaRPr>
          </a:p>
          <a:p>
            <a:pPr marL="342900" lvl="1" indent="-342900">
              <a:spcBef>
                <a:spcPts val="800"/>
              </a:spcBef>
              <a:buClrTx/>
              <a:buFontTx/>
              <a:buChar char="-"/>
            </a:pPr>
            <a:r>
              <a:rPr lang="en-US" sz="2800" dirty="0" err="1" smtClean="0">
                <a:latin typeface="Times New Roman"/>
                <a:cs typeface="Times New Roman"/>
              </a:rPr>
              <a:t>Vitaminokat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állítanak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elő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marL="342900" lvl="1" indent="-342900">
              <a:spcBef>
                <a:spcPts val="800"/>
              </a:spcBef>
              <a:buClrTx/>
              <a:buFontTx/>
              <a:buChar char="-"/>
            </a:pPr>
            <a:r>
              <a:rPr lang="en-US" sz="2800" dirty="0" err="1" smtClean="0">
                <a:latin typeface="Times New Roman"/>
                <a:cs typeface="Times New Roman"/>
              </a:rPr>
              <a:t>Fermentatív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tevékenységükkel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biztosítják</a:t>
            </a:r>
            <a:r>
              <a:rPr lang="en-US" sz="2800" dirty="0" smtClean="0">
                <a:latin typeface="Times New Roman"/>
                <a:cs typeface="Times New Roman"/>
              </a:rPr>
              <a:t> a </a:t>
            </a:r>
            <a:r>
              <a:rPr lang="en-US" sz="2800" dirty="0" err="1" smtClean="0">
                <a:latin typeface="Times New Roman"/>
                <a:cs typeface="Times New Roman"/>
              </a:rPr>
              <a:t>megfelelő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savköpenyt</a:t>
            </a:r>
            <a:endParaRPr lang="en-US" sz="2800" dirty="0">
              <a:latin typeface="Times New Roman"/>
              <a:cs typeface="Times New Roman"/>
            </a:endParaRP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4" name="Picture 3" descr="Képernyőfotó 2019-09-03 - 18.22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103" y="5267958"/>
            <a:ext cx="677897" cy="7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53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747890"/>
            <a:ext cx="7520940" cy="39325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 smtClean="0"/>
              <a:t>A </a:t>
            </a:r>
            <a:r>
              <a:rPr lang="en-US" sz="3200" dirty="0" err="1"/>
              <a:t>k</a:t>
            </a:r>
            <a:r>
              <a:rPr lang="en-US" sz="3200" dirty="0" err="1" smtClean="0"/>
              <a:t>ülvilággal</a:t>
            </a:r>
            <a:r>
              <a:rPr lang="en-US" sz="3200" dirty="0" smtClean="0"/>
              <a:t> </a:t>
            </a:r>
            <a:r>
              <a:rPr lang="en-US" sz="3200" dirty="0" err="1" smtClean="0"/>
              <a:t>érintkező</a:t>
            </a:r>
            <a:r>
              <a:rPr lang="en-US" sz="3200" dirty="0" smtClean="0"/>
              <a:t> </a:t>
            </a:r>
            <a:r>
              <a:rPr lang="en-US" sz="3200" dirty="0" err="1" smtClean="0"/>
              <a:t>valamennyi</a:t>
            </a:r>
            <a:r>
              <a:rPr lang="en-US" sz="3200" dirty="0" smtClean="0"/>
              <a:t> </a:t>
            </a:r>
            <a:r>
              <a:rPr lang="en-US" sz="3200" dirty="0" err="1" smtClean="0"/>
              <a:t>szerv</a:t>
            </a:r>
            <a:r>
              <a:rPr lang="en-US" sz="3200" dirty="0" smtClean="0"/>
              <a:t>, </a:t>
            </a:r>
            <a:r>
              <a:rPr lang="en-US" sz="3200" dirty="0" err="1" smtClean="0"/>
              <a:t>szervrendszer</a:t>
            </a:r>
            <a:r>
              <a:rPr lang="en-US" sz="3200" dirty="0" smtClean="0"/>
              <a:t> </a:t>
            </a:r>
            <a:r>
              <a:rPr lang="en-US" sz="3200" dirty="0" err="1" smtClean="0"/>
              <a:t>rendelkezik</a:t>
            </a:r>
            <a:r>
              <a:rPr lang="en-US" sz="3200" dirty="0" smtClean="0"/>
              <a:t> </a:t>
            </a:r>
            <a:r>
              <a:rPr lang="en-US" sz="3200" dirty="0" err="1" smtClean="0"/>
              <a:t>saját</a:t>
            </a:r>
            <a:r>
              <a:rPr lang="en-US" sz="3200" dirty="0" smtClean="0"/>
              <a:t> </a:t>
            </a:r>
            <a:r>
              <a:rPr lang="en-US" sz="3200" dirty="0" err="1" smtClean="0"/>
              <a:t>ún</a:t>
            </a:r>
            <a:r>
              <a:rPr lang="en-US" sz="3200" dirty="0" smtClean="0"/>
              <a:t>. </a:t>
            </a:r>
            <a:r>
              <a:rPr lang="en-US" sz="3200" dirty="0"/>
              <a:t>NORMÁL </a:t>
            </a:r>
            <a:r>
              <a:rPr lang="en-US" sz="3200" dirty="0" smtClean="0"/>
              <a:t>FLÓRÁVAL, MIKROBIOTÁVAL</a:t>
            </a:r>
            <a:endParaRPr lang="en-US" sz="3200" dirty="0"/>
          </a:p>
        </p:txBody>
      </p:sp>
      <p:pic>
        <p:nvPicPr>
          <p:cNvPr id="4" name="Picture 3" descr="1db8e680b06630e9b0e5786a95e06f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980" y="3273778"/>
            <a:ext cx="2616582" cy="3471332"/>
          </a:xfrm>
          <a:prstGeom prst="rect">
            <a:avLst/>
          </a:prstGeom>
        </p:spPr>
      </p:pic>
      <p:pic>
        <p:nvPicPr>
          <p:cNvPr id="5" name="Picture 4" descr="9bd952464f8396bbeacbbd55bd519da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266" y="3203223"/>
            <a:ext cx="2502934" cy="354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2800" dirty="0" smtClean="0">
              <a:latin typeface="Times New Roman"/>
              <a:cs typeface="Times New Roman"/>
            </a:endParaRPr>
          </a:p>
          <a:p>
            <a:pPr algn="ctr"/>
            <a:r>
              <a:rPr lang="en-US" sz="2800" dirty="0" err="1" smtClean="0">
                <a:latin typeface="Times New Roman"/>
                <a:cs typeface="Times New Roman"/>
              </a:rPr>
              <a:t>Köszönöm</a:t>
            </a:r>
            <a:r>
              <a:rPr lang="en-US" sz="2800" dirty="0" smtClean="0">
                <a:latin typeface="Times New Roman"/>
                <a:cs typeface="Times New Roman"/>
              </a:rPr>
              <a:t> a </a:t>
            </a:r>
            <a:r>
              <a:rPr lang="en-US" sz="2800" dirty="0" err="1" smtClean="0">
                <a:latin typeface="Times New Roman"/>
                <a:cs typeface="Times New Roman"/>
              </a:rPr>
              <a:t>figyelmet</a:t>
            </a:r>
            <a:r>
              <a:rPr lang="en-US" sz="2800" dirty="0" smtClean="0">
                <a:latin typeface="Times New Roman"/>
                <a:cs typeface="Times New Roman"/>
              </a:rPr>
              <a:t>!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4" name="Picture 3" descr="Képernyőfotó 2019-09-04 - 13.46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3079750"/>
            <a:ext cx="29083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56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Felhasznált</a:t>
            </a:r>
            <a:r>
              <a:rPr lang="en-US" dirty="0" smtClean="0"/>
              <a:t> </a:t>
            </a:r>
            <a:r>
              <a:rPr lang="en-US" dirty="0" err="1" smtClean="0"/>
              <a:t>irodalom</a:t>
            </a:r>
            <a:r>
              <a:rPr lang="en-US" dirty="0" smtClean="0"/>
              <a:t> (</a:t>
            </a:r>
            <a:r>
              <a:rPr lang="en-US" dirty="0" err="1" smtClean="0"/>
              <a:t>képek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11" y="1100628"/>
            <a:ext cx="8763000" cy="5644483"/>
          </a:xfrm>
        </p:spPr>
        <p:txBody>
          <a:bodyPr>
            <a:normAutofit fontScale="55000" lnSpcReduction="20000"/>
          </a:bodyPr>
          <a:lstStyle/>
          <a:p>
            <a:pPr>
              <a:buAutoNum type="arabicPeriod"/>
            </a:pPr>
            <a:r>
              <a:rPr lang="en-US" dirty="0" err="1" smtClean="0"/>
              <a:t>dia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https://www.youtube.com/watch?v=z9wkVDV6S3g&amp;t=</a:t>
            </a:r>
            <a:r>
              <a:rPr lang="en-US" dirty="0" smtClean="0">
                <a:hlinkClick r:id="rId2"/>
              </a:rPr>
              <a:t>901s</a:t>
            </a:r>
            <a:endParaRPr lang="en-US" dirty="0" smtClean="0"/>
          </a:p>
          <a:p>
            <a:pPr>
              <a:buAutoNum type="arabicPeriod"/>
            </a:pPr>
            <a:r>
              <a:rPr lang="en-US" dirty="0" smtClean="0"/>
              <a:t>2. </a:t>
            </a:r>
            <a:r>
              <a:rPr lang="en-US" dirty="0" err="1" smtClean="0"/>
              <a:t>Dia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https://www.pinterest.com/pin/442197257137927832/?lp=</a:t>
            </a:r>
            <a:r>
              <a:rPr lang="en-US" b="0" dirty="0" smtClean="0">
                <a:hlinkClick r:id="rId3"/>
              </a:rPr>
              <a:t>true</a:t>
            </a:r>
            <a:r>
              <a:rPr lang="en-US" b="0" dirty="0" smtClean="0"/>
              <a:t> (</a:t>
            </a:r>
            <a:r>
              <a:rPr lang="en-US" b="0" dirty="0" err="1" smtClean="0"/>
              <a:t>letöltés</a:t>
            </a:r>
            <a:r>
              <a:rPr lang="en-US" b="0" dirty="0" smtClean="0"/>
              <a:t> </a:t>
            </a:r>
            <a:r>
              <a:rPr lang="en-US" b="0" dirty="0" err="1" smtClean="0"/>
              <a:t>ideje</a:t>
            </a:r>
            <a:r>
              <a:rPr lang="en-US" b="0" dirty="0" smtClean="0"/>
              <a:t> 2019. 08.17.)</a:t>
            </a:r>
          </a:p>
          <a:p>
            <a:r>
              <a:rPr lang="en-US" u="sng" dirty="0" smtClean="0">
                <a:hlinkClick r:id="rId4"/>
              </a:rPr>
              <a:t>3. Dia https</a:t>
            </a:r>
            <a:r>
              <a:rPr lang="en-US" u="sng" dirty="0">
                <a:hlinkClick r:id="rId4"/>
              </a:rPr>
              <a:t>://www.zdravotnickydenik.cz/2015/04/lidska-mikroflora-ovlivnuje-arterosklerozu-i-nervovy-system-pomuze-jednou-proti-obezite</a:t>
            </a:r>
            <a:r>
              <a:rPr lang="en-US" u="sng" dirty="0" smtClean="0">
                <a:hlinkClick r:id="rId4"/>
              </a:rPr>
              <a:t>/</a:t>
            </a:r>
            <a:r>
              <a:rPr lang="en-US" b="0" dirty="0"/>
              <a:t>(</a:t>
            </a:r>
            <a:r>
              <a:rPr lang="en-US" b="0" dirty="0" err="1"/>
              <a:t>letöltés</a:t>
            </a:r>
            <a:r>
              <a:rPr lang="en-US" b="0" dirty="0"/>
              <a:t> </a:t>
            </a:r>
            <a:r>
              <a:rPr lang="en-US" b="0" dirty="0" err="1"/>
              <a:t>ideje</a:t>
            </a:r>
            <a:r>
              <a:rPr lang="en-US" b="0" dirty="0"/>
              <a:t> 2019. 08.17.</a:t>
            </a:r>
            <a:r>
              <a:rPr lang="en-US" b="0" dirty="0" smtClean="0"/>
              <a:t>)</a:t>
            </a:r>
            <a:endParaRPr lang="en-US" u="sng" dirty="0" smtClean="0"/>
          </a:p>
          <a:p>
            <a:r>
              <a:rPr lang="en-US" dirty="0" smtClean="0"/>
              <a:t>4. </a:t>
            </a:r>
            <a:r>
              <a:rPr lang="en-US" dirty="0" err="1" smtClean="0"/>
              <a:t>dia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https://www.123rf.com/photo_66213131_stock-illustration-bacteria-neisseria-gonorrhoeae-or-neisseria-meningitidis-gonococcus-and-meningococcus-3d-</a:t>
            </a:r>
            <a:r>
              <a:rPr lang="en-US" dirty="0" smtClean="0">
                <a:hlinkClick r:id="rId5"/>
              </a:rPr>
              <a:t>illustratio.html</a:t>
            </a:r>
            <a:r>
              <a:rPr lang="en-US" dirty="0" smtClean="0"/>
              <a:t> </a:t>
            </a:r>
            <a:r>
              <a:rPr lang="en-US" b="0" dirty="0"/>
              <a:t>(</a:t>
            </a:r>
            <a:r>
              <a:rPr lang="en-US" b="0" dirty="0" err="1"/>
              <a:t>letöltés</a:t>
            </a:r>
            <a:r>
              <a:rPr lang="en-US" b="0" dirty="0"/>
              <a:t> </a:t>
            </a:r>
            <a:r>
              <a:rPr lang="en-US" b="0" dirty="0" err="1"/>
              <a:t>ideje</a:t>
            </a:r>
            <a:r>
              <a:rPr lang="en-US" b="0" dirty="0"/>
              <a:t> 2019. 08.17.</a:t>
            </a:r>
            <a:r>
              <a:rPr lang="en-US" b="0" dirty="0" smtClean="0"/>
              <a:t>)</a:t>
            </a:r>
            <a:endParaRPr lang="en-US" u="sng" dirty="0" smtClean="0"/>
          </a:p>
          <a:p>
            <a:r>
              <a:rPr lang="en-US" u="sng" dirty="0"/>
              <a:t>5</a:t>
            </a:r>
            <a:r>
              <a:rPr lang="en-US" u="sng" dirty="0" smtClean="0"/>
              <a:t>. </a:t>
            </a:r>
            <a:r>
              <a:rPr lang="en-US" u="sng" dirty="0" err="1" smtClean="0"/>
              <a:t>dia</a:t>
            </a:r>
            <a:r>
              <a:rPr lang="en-US" u="sng" dirty="0"/>
              <a:t>: </a:t>
            </a:r>
            <a:r>
              <a:rPr lang="en-US" u="sng" dirty="0">
                <a:hlinkClick r:id="rId6"/>
              </a:rPr>
              <a:t>https://www.pinterest.com/pin/569775790355257406</a:t>
            </a:r>
            <a:r>
              <a:rPr lang="en-US" u="sng" dirty="0" smtClean="0">
                <a:hlinkClick r:id="rId6"/>
              </a:rPr>
              <a:t>/</a:t>
            </a:r>
            <a:r>
              <a:rPr lang="en-US" u="sng" dirty="0" smtClean="0"/>
              <a:t> </a:t>
            </a:r>
            <a:r>
              <a:rPr lang="en-US" b="0" dirty="0"/>
              <a:t>(</a:t>
            </a:r>
            <a:r>
              <a:rPr lang="en-US" b="0" dirty="0" err="1"/>
              <a:t>letöltés</a:t>
            </a:r>
            <a:r>
              <a:rPr lang="en-US" b="0" dirty="0"/>
              <a:t> </a:t>
            </a:r>
            <a:r>
              <a:rPr lang="en-US" b="0" dirty="0" err="1"/>
              <a:t>ideje</a:t>
            </a:r>
            <a:r>
              <a:rPr lang="en-US" b="0" dirty="0"/>
              <a:t> 2019. 08.17.</a:t>
            </a:r>
            <a:r>
              <a:rPr lang="en-US" b="0" dirty="0" smtClean="0"/>
              <a:t>)</a:t>
            </a:r>
            <a:endParaRPr lang="en-US" u="sng" dirty="0" smtClean="0"/>
          </a:p>
          <a:p>
            <a:r>
              <a:rPr lang="en-US" u="sng" dirty="0"/>
              <a:t>6</a:t>
            </a:r>
            <a:r>
              <a:rPr lang="en-US" u="sng" dirty="0" smtClean="0"/>
              <a:t>. </a:t>
            </a:r>
            <a:r>
              <a:rPr lang="en-US" u="sng" dirty="0" err="1" smtClean="0"/>
              <a:t>dia</a:t>
            </a:r>
            <a:r>
              <a:rPr lang="en-US" u="sng" dirty="0"/>
              <a:t>: </a:t>
            </a:r>
            <a:r>
              <a:rPr lang="en-US" u="sng" dirty="0">
                <a:hlinkClick r:id="rId7"/>
              </a:rPr>
              <a:t>https://www.nutriklub.hu/terhesseg/szules/apgar-ertek-tablazat-szules-utan-tr3</a:t>
            </a:r>
            <a:r>
              <a:rPr lang="en-US" u="sng" dirty="0" smtClean="0">
                <a:hlinkClick r:id="rId7"/>
              </a:rPr>
              <a:t>/</a:t>
            </a:r>
            <a:r>
              <a:rPr lang="en-US" u="sng" dirty="0" smtClean="0"/>
              <a:t> </a:t>
            </a:r>
            <a:r>
              <a:rPr lang="en-US" b="0" dirty="0"/>
              <a:t>(</a:t>
            </a:r>
            <a:r>
              <a:rPr lang="en-US" b="0" dirty="0" err="1"/>
              <a:t>letöltés</a:t>
            </a:r>
            <a:r>
              <a:rPr lang="en-US" b="0" dirty="0"/>
              <a:t> </a:t>
            </a:r>
            <a:r>
              <a:rPr lang="en-US" b="0" dirty="0" err="1"/>
              <a:t>ideje</a:t>
            </a:r>
            <a:r>
              <a:rPr lang="en-US" b="0" dirty="0"/>
              <a:t> 2019. 08.17.</a:t>
            </a:r>
            <a:r>
              <a:rPr lang="en-US" b="0" dirty="0" smtClean="0"/>
              <a:t>)</a:t>
            </a:r>
            <a:endParaRPr lang="en-US" u="sng" dirty="0" smtClean="0"/>
          </a:p>
          <a:p>
            <a:r>
              <a:rPr lang="en-US" dirty="0"/>
              <a:t>7</a:t>
            </a:r>
            <a:r>
              <a:rPr lang="en-US" dirty="0" smtClean="0"/>
              <a:t>. </a:t>
            </a:r>
            <a:r>
              <a:rPr lang="en-US" dirty="0" err="1"/>
              <a:t>dia</a:t>
            </a:r>
            <a:r>
              <a:rPr lang="en-US" dirty="0"/>
              <a:t>: </a:t>
            </a:r>
            <a:r>
              <a:rPr lang="en-US" dirty="0">
                <a:hlinkClick r:id="rId8"/>
              </a:rPr>
              <a:t>https://nanobugs.com/portfolio_page/streptococcus-mutans</a:t>
            </a:r>
            <a:r>
              <a:rPr lang="en-US" dirty="0" smtClean="0">
                <a:hlinkClick r:id="rId8"/>
              </a:rPr>
              <a:t>/</a:t>
            </a:r>
            <a:r>
              <a:rPr lang="en-US" dirty="0" smtClean="0"/>
              <a:t> </a:t>
            </a:r>
            <a:r>
              <a:rPr lang="en-US" b="0" dirty="0"/>
              <a:t>(</a:t>
            </a:r>
            <a:r>
              <a:rPr lang="en-US" b="0" dirty="0" err="1"/>
              <a:t>letöltés</a:t>
            </a:r>
            <a:r>
              <a:rPr lang="en-US" b="0" dirty="0"/>
              <a:t> </a:t>
            </a:r>
            <a:r>
              <a:rPr lang="en-US" b="0" dirty="0" err="1"/>
              <a:t>ideje</a:t>
            </a:r>
            <a:r>
              <a:rPr lang="en-US" b="0" dirty="0"/>
              <a:t> 2019. 08.17.</a:t>
            </a:r>
            <a:r>
              <a:rPr lang="en-US" b="0" dirty="0" smtClean="0"/>
              <a:t>)</a:t>
            </a:r>
            <a:endParaRPr lang="en-US" u="sng" dirty="0" smtClean="0"/>
          </a:p>
          <a:p>
            <a:r>
              <a:rPr lang="en-US" u="sng" dirty="0"/>
              <a:t>8</a:t>
            </a:r>
            <a:r>
              <a:rPr lang="en-US" u="sng" dirty="0" smtClean="0"/>
              <a:t>. </a:t>
            </a:r>
            <a:r>
              <a:rPr lang="en-US" u="sng" dirty="0" err="1" smtClean="0"/>
              <a:t>dia</a:t>
            </a:r>
            <a:r>
              <a:rPr lang="en-US" u="sng" dirty="0"/>
              <a:t>: </a:t>
            </a:r>
            <a:r>
              <a:rPr lang="en-US" u="sng" dirty="0">
                <a:hlinkClick r:id="rId9"/>
              </a:rPr>
              <a:t>http://pathophysatpcc.blogspot.com/2016/02/dental-</a:t>
            </a:r>
            <a:r>
              <a:rPr lang="en-US" u="sng" dirty="0" smtClean="0">
                <a:hlinkClick r:id="rId9"/>
              </a:rPr>
              <a:t>caries.html</a:t>
            </a:r>
            <a:r>
              <a:rPr lang="en-US" u="sng" dirty="0" smtClean="0"/>
              <a:t> </a:t>
            </a:r>
            <a:r>
              <a:rPr lang="en-US" b="0" dirty="0"/>
              <a:t>(</a:t>
            </a:r>
            <a:r>
              <a:rPr lang="en-US" b="0" dirty="0" err="1"/>
              <a:t>letöltés</a:t>
            </a:r>
            <a:r>
              <a:rPr lang="en-US" b="0" dirty="0"/>
              <a:t> </a:t>
            </a:r>
            <a:r>
              <a:rPr lang="en-US" b="0" dirty="0" err="1"/>
              <a:t>ideje</a:t>
            </a:r>
            <a:r>
              <a:rPr lang="en-US" b="0" dirty="0"/>
              <a:t> 2019. 08.17.</a:t>
            </a:r>
            <a:r>
              <a:rPr lang="en-US" b="0" dirty="0" smtClean="0"/>
              <a:t>)</a:t>
            </a:r>
            <a:endParaRPr lang="en-US" u="sng" dirty="0" smtClean="0"/>
          </a:p>
          <a:p>
            <a:r>
              <a:rPr lang="en-US" u="sng" dirty="0"/>
              <a:t>https://</a:t>
            </a:r>
            <a:r>
              <a:rPr lang="en-US" u="sng" dirty="0" err="1"/>
              <a:t>www.zm-online.de</a:t>
            </a:r>
            <a:r>
              <a:rPr lang="en-US" u="sng" dirty="0"/>
              <a:t>/news/</a:t>
            </a:r>
            <a:r>
              <a:rPr lang="en-US" u="sng" dirty="0" err="1"/>
              <a:t>nachrichten</a:t>
            </a:r>
            <a:r>
              <a:rPr lang="en-US" u="sng" dirty="0"/>
              <a:t>/</a:t>
            </a:r>
            <a:r>
              <a:rPr lang="en-US" u="sng" dirty="0" err="1"/>
              <a:t>impfstoff</a:t>
            </a:r>
            <a:r>
              <a:rPr lang="en-US" u="sng" dirty="0"/>
              <a:t>-</a:t>
            </a:r>
            <a:r>
              <a:rPr lang="en-US" u="sng" dirty="0" err="1"/>
              <a:t>gegen</a:t>
            </a:r>
            <a:r>
              <a:rPr lang="en-US" u="sng" dirty="0"/>
              <a:t>-</a:t>
            </a:r>
            <a:r>
              <a:rPr lang="en-US" u="sng" dirty="0" err="1"/>
              <a:t>parodontitis</a:t>
            </a:r>
            <a:r>
              <a:rPr lang="en-US" u="sng" dirty="0"/>
              <a:t>-in-der-pipeline/ </a:t>
            </a:r>
            <a:r>
              <a:rPr lang="en-US" u="sng" dirty="0" smtClean="0"/>
              <a:t> </a:t>
            </a:r>
            <a:r>
              <a:rPr lang="en-US" b="0" dirty="0"/>
              <a:t>(</a:t>
            </a:r>
            <a:r>
              <a:rPr lang="en-US" b="0" dirty="0" err="1"/>
              <a:t>letöltés</a:t>
            </a:r>
            <a:r>
              <a:rPr lang="en-US" b="0" dirty="0"/>
              <a:t> </a:t>
            </a:r>
            <a:r>
              <a:rPr lang="en-US" b="0" dirty="0" err="1"/>
              <a:t>ideje</a:t>
            </a:r>
            <a:r>
              <a:rPr lang="en-US" b="0" dirty="0"/>
              <a:t> 2019. 08.17.</a:t>
            </a:r>
            <a:r>
              <a:rPr lang="en-US" b="0" dirty="0" smtClean="0"/>
              <a:t>)</a:t>
            </a:r>
            <a:endParaRPr lang="en-US" u="sng" dirty="0" smtClean="0"/>
          </a:p>
          <a:p>
            <a:r>
              <a:rPr lang="en-US" u="sng" dirty="0"/>
              <a:t>9</a:t>
            </a:r>
            <a:r>
              <a:rPr lang="en-US" u="sng" dirty="0" smtClean="0"/>
              <a:t>. </a:t>
            </a:r>
            <a:r>
              <a:rPr lang="en-US" u="sng" dirty="0" err="1" smtClean="0"/>
              <a:t>dia</a:t>
            </a:r>
            <a:r>
              <a:rPr lang="en-US" u="sng" dirty="0" smtClean="0"/>
              <a:t>: </a:t>
            </a:r>
            <a:r>
              <a:rPr lang="en-US" u="sng" dirty="0">
                <a:hlinkClick r:id="rId10"/>
              </a:rPr>
              <a:t>https://ct24.ceskatelevize.cz/tema/596654-</a:t>
            </a:r>
            <a:r>
              <a:rPr lang="en-US" u="sng" dirty="0" smtClean="0">
                <a:hlinkClick r:id="rId10"/>
              </a:rPr>
              <a:t>mikroflora</a:t>
            </a:r>
            <a:r>
              <a:rPr lang="en-US" u="sng" dirty="0" smtClean="0"/>
              <a:t> </a:t>
            </a:r>
            <a:r>
              <a:rPr lang="en-US" b="0" dirty="0"/>
              <a:t>(</a:t>
            </a:r>
            <a:r>
              <a:rPr lang="en-US" b="0" dirty="0" err="1"/>
              <a:t>letöltés</a:t>
            </a:r>
            <a:r>
              <a:rPr lang="en-US" b="0" dirty="0"/>
              <a:t> </a:t>
            </a:r>
            <a:r>
              <a:rPr lang="en-US" b="0" dirty="0" err="1"/>
              <a:t>ideje</a:t>
            </a:r>
            <a:r>
              <a:rPr lang="en-US" b="0" dirty="0"/>
              <a:t> 2019. 08.17</a:t>
            </a:r>
            <a:r>
              <a:rPr lang="en-US" b="0" dirty="0" smtClean="0"/>
              <a:t>.</a:t>
            </a:r>
            <a:endParaRPr lang="en-US" u="sng" dirty="0" smtClean="0"/>
          </a:p>
          <a:p>
            <a:r>
              <a:rPr lang="en-US" u="sng" dirty="0">
                <a:hlinkClick r:id="rId11"/>
              </a:rPr>
              <a:t>https://gasztroenterologia-kozpontok.hu/vizsgalatok/c14-helicobacter-</a:t>
            </a:r>
            <a:r>
              <a:rPr lang="en-US" u="sng" dirty="0" smtClean="0">
                <a:hlinkClick r:id="rId11"/>
              </a:rPr>
              <a:t>teszt</a:t>
            </a:r>
            <a:r>
              <a:rPr lang="en-US" u="sng" dirty="0" smtClean="0"/>
              <a:t> </a:t>
            </a:r>
            <a:r>
              <a:rPr lang="en-US" b="0" dirty="0"/>
              <a:t>(</a:t>
            </a:r>
            <a:r>
              <a:rPr lang="en-US" b="0" dirty="0" err="1"/>
              <a:t>letöltés</a:t>
            </a:r>
            <a:r>
              <a:rPr lang="en-US" b="0" dirty="0"/>
              <a:t> </a:t>
            </a:r>
            <a:r>
              <a:rPr lang="en-US" b="0" dirty="0" err="1"/>
              <a:t>ideje</a:t>
            </a:r>
            <a:r>
              <a:rPr lang="en-US" b="0" dirty="0"/>
              <a:t> 2019. 08.17.</a:t>
            </a:r>
            <a:r>
              <a:rPr lang="en-US" b="0" dirty="0" smtClean="0"/>
              <a:t>)</a:t>
            </a:r>
            <a:endParaRPr lang="en-US" u="sng" dirty="0" smtClean="0"/>
          </a:p>
          <a:p>
            <a:r>
              <a:rPr lang="en-US" u="sng" dirty="0">
                <a:hlinkClick r:id="rId12"/>
              </a:rPr>
              <a:t>https://hu.doctorforhelp.com/h-pylori-infection-symptoms-</a:t>
            </a:r>
            <a:r>
              <a:rPr lang="en-US" u="sng" dirty="0" smtClean="0">
                <a:hlinkClick r:id="rId12"/>
              </a:rPr>
              <a:t>91258</a:t>
            </a:r>
            <a:r>
              <a:rPr lang="en-US" u="sng" dirty="0" smtClean="0"/>
              <a:t> </a:t>
            </a:r>
            <a:r>
              <a:rPr lang="en-US" b="0" dirty="0" smtClean="0"/>
              <a:t>(</a:t>
            </a:r>
            <a:r>
              <a:rPr lang="en-US" b="0" dirty="0"/>
              <a:t>(</a:t>
            </a:r>
            <a:r>
              <a:rPr lang="en-US" b="0" dirty="0" err="1"/>
              <a:t>letöltés</a:t>
            </a:r>
            <a:r>
              <a:rPr lang="en-US" b="0" dirty="0"/>
              <a:t> </a:t>
            </a:r>
            <a:r>
              <a:rPr lang="en-US" b="0" dirty="0" err="1"/>
              <a:t>ideje</a:t>
            </a:r>
            <a:r>
              <a:rPr lang="en-US" b="0" dirty="0"/>
              <a:t> 2019. 08.17.</a:t>
            </a:r>
            <a:r>
              <a:rPr lang="en-US" b="0" dirty="0" smtClean="0"/>
              <a:t>)</a:t>
            </a:r>
            <a:endParaRPr lang="en-US" u="sng" dirty="0" smtClean="0"/>
          </a:p>
          <a:p>
            <a:r>
              <a:rPr lang="en-US" u="sng" dirty="0" smtClean="0"/>
              <a:t>11. </a:t>
            </a:r>
            <a:r>
              <a:rPr lang="en-US" u="sng" dirty="0" err="1" smtClean="0"/>
              <a:t>Dia</a:t>
            </a:r>
            <a:r>
              <a:rPr lang="en-US" u="sng" dirty="0"/>
              <a:t> </a:t>
            </a:r>
            <a:r>
              <a:rPr lang="en-US" u="sng" dirty="0">
                <a:hlinkClick r:id="rId13"/>
              </a:rPr>
              <a:t>https://www.sciencephoto.com/media/693661/view/enterococcus-faecalis-bacteria-</a:t>
            </a:r>
            <a:r>
              <a:rPr lang="en-US" u="sng" dirty="0" smtClean="0">
                <a:hlinkClick r:id="rId13"/>
              </a:rPr>
              <a:t>artwork</a:t>
            </a:r>
            <a:r>
              <a:rPr lang="en-US" u="sng" dirty="0" smtClean="0"/>
              <a:t> </a:t>
            </a:r>
            <a:r>
              <a:rPr lang="en-US" b="0" dirty="0"/>
              <a:t>(</a:t>
            </a:r>
            <a:r>
              <a:rPr lang="en-US" b="0" dirty="0" err="1"/>
              <a:t>letöltés</a:t>
            </a:r>
            <a:r>
              <a:rPr lang="en-US" b="0" dirty="0"/>
              <a:t> </a:t>
            </a:r>
            <a:r>
              <a:rPr lang="en-US" b="0" dirty="0" err="1"/>
              <a:t>ideje</a:t>
            </a:r>
            <a:r>
              <a:rPr lang="en-US" b="0" dirty="0"/>
              <a:t> 2019. 08.17.</a:t>
            </a:r>
            <a:r>
              <a:rPr lang="en-US" b="0" dirty="0" smtClean="0"/>
              <a:t>)</a:t>
            </a:r>
            <a:endParaRPr lang="en-US" u="sng" dirty="0"/>
          </a:p>
          <a:p>
            <a:r>
              <a:rPr lang="en-US" u="sng" dirty="0" smtClean="0"/>
              <a:t>11. </a:t>
            </a:r>
            <a:r>
              <a:rPr lang="en-US" u="sng" dirty="0" err="1" smtClean="0"/>
              <a:t>dia</a:t>
            </a:r>
            <a:r>
              <a:rPr lang="en-US" u="sng" dirty="0"/>
              <a:t>: </a:t>
            </a:r>
            <a:r>
              <a:rPr lang="en-US" u="sng" dirty="0">
                <a:hlinkClick r:id="rId14"/>
              </a:rPr>
              <a:t>http://bezlepek.cz/2016/09/mikroflora-a-celiakie</a:t>
            </a:r>
            <a:r>
              <a:rPr lang="en-US" u="sng" dirty="0" smtClean="0">
                <a:hlinkClick r:id="rId14"/>
              </a:rPr>
              <a:t>/</a:t>
            </a:r>
            <a:r>
              <a:rPr lang="en-US" u="sng" dirty="0" smtClean="0"/>
              <a:t> </a:t>
            </a:r>
            <a:r>
              <a:rPr lang="en-US" b="0" dirty="0"/>
              <a:t>(</a:t>
            </a:r>
            <a:r>
              <a:rPr lang="en-US" b="0" dirty="0" err="1"/>
              <a:t>letöltés</a:t>
            </a:r>
            <a:r>
              <a:rPr lang="en-US" b="0" dirty="0"/>
              <a:t> </a:t>
            </a:r>
            <a:r>
              <a:rPr lang="en-US" b="0" dirty="0" err="1"/>
              <a:t>ideje</a:t>
            </a:r>
            <a:r>
              <a:rPr lang="en-US" b="0" dirty="0"/>
              <a:t> 2019. 08.17.</a:t>
            </a:r>
            <a:r>
              <a:rPr lang="en-US" b="0" dirty="0" smtClean="0"/>
              <a:t>)</a:t>
            </a:r>
            <a:endParaRPr lang="en-US" u="sng" dirty="0" smtClean="0"/>
          </a:p>
          <a:p>
            <a:r>
              <a:rPr lang="en-US" u="sng" dirty="0" smtClean="0"/>
              <a:t>12 </a:t>
            </a:r>
            <a:r>
              <a:rPr lang="en-US" u="sng" dirty="0" err="1" smtClean="0"/>
              <a:t>dia</a:t>
            </a:r>
            <a:r>
              <a:rPr lang="en-US" u="sng" dirty="0"/>
              <a:t>: </a:t>
            </a:r>
            <a:r>
              <a:rPr lang="en-US" u="sng" dirty="0">
                <a:hlinkClick r:id="rId15"/>
              </a:rPr>
              <a:t>http://simptreat.com/hu/articles/</a:t>
            </a:r>
            <a:r>
              <a:rPr lang="en-US" u="sng" dirty="0" smtClean="0">
                <a:hlinkClick r:id="rId15"/>
              </a:rPr>
              <a:t>1897</a:t>
            </a:r>
            <a:r>
              <a:rPr lang="en-US" u="sng" dirty="0" smtClean="0"/>
              <a:t> </a:t>
            </a:r>
            <a:r>
              <a:rPr lang="en-US" b="0" dirty="0"/>
              <a:t>(</a:t>
            </a:r>
            <a:r>
              <a:rPr lang="en-US" b="0" dirty="0" err="1"/>
              <a:t>letöltés</a:t>
            </a:r>
            <a:r>
              <a:rPr lang="en-US" b="0" dirty="0"/>
              <a:t> </a:t>
            </a:r>
            <a:r>
              <a:rPr lang="en-US" b="0" dirty="0" err="1"/>
              <a:t>ideje</a:t>
            </a:r>
            <a:r>
              <a:rPr lang="en-US" b="0" dirty="0"/>
              <a:t> 2019. 08.17.</a:t>
            </a:r>
            <a:r>
              <a:rPr lang="en-US" b="0" dirty="0" smtClean="0"/>
              <a:t>)</a:t>
            </a:r>
            <a:endParaRPr lang="en-US" u="sng" dirty="0" smtClean="0"/>
          </a:p>
          <a:p>
            <a:r>
              <a:rPr lang="en-US" u="sng" dirty="0">
                <a:hlinkClick r:id="rId16"/>
              </a:rPr>
              <a:t>https://fitoterapiakalauz.hu/elelmiszerfertozesek-e-coli-ketarcu-bakterium</a:t>
            </a:r>
            <a:r>
              <a:rPr lang="en-US" u="sng" dirty="0" smtClean="0">
                <a:hlinkClick r:id="rId16"/>
              </a:rPr>
              <a:t>/</a:t>
            </a:r>
            <a:r>
              <a:rPr lang="en-US" u="sng" dirty="0" smtClean="0"/>
              <a:t> </a:t>
            </a:r>
            <a:r>
              <a:rPr lang="en-US" b="0" dirty="0"/>
              <a:t>(</a:t>
            </a:r>
            <a:r>
              <a:rPr lang="en-US" b="0" dirty="0" err="1"/>
              <a:t>letöltés</a:t>
            </a:r>
            <a:r>
              <a:rPr lang="en-US" b="0" dirty="0"/>
              <a:t> </a:t>
            </a:r>
            <a:r>
              <a:rPr lang="en-US" b="0" dirty="0" err="1"/>
              <a:t>ideje</a:t>
            </a:r>
            <a:r>
              <a:rPr lang="en-US" b="0" dirty="0"/>
              <a:t> 2019. 08.17.</a:t>
            </a:r>
            <a:r>
              <a:rPr lang="en-US" b="0" dirty="0" smtClean="0"/>
              <a:t>)</a:t>
            </a:r>
          </a:p>
          <a:p>
            <a:r>
              <a:rPr lang="en-US" u="sng" dirty="0"/>
              <a:t>14. </a:t>
            </a:r>
            <a:r>
              <a:rPr lang="en-US" u="sng" dirty="0" err="1"/>
              <a:t>dia:</a:t>
            </a:r>
            <a:r>
              <a:rPr lang="en-US" u="sng" dirty="0" err="1">
                <a:hlinkClick r:id="rId17"/>
              </a:rPr>
              <a:t>http</a:t>
            </a:r>
            <a:r>
              <a:rPr lang="en-US" u="sng" dirty="0">
                <a:hlinkClick r:id="rId17"/>
              </a:rPr>
              <a:t>://www.alternativnimagazin.cz/top-10-nejspinavejsich-veci-kterych-se-dotykate-kazdy-den/</a:t>
            </a:r>
            <a:r>
              <a:rPr lang="en-US" b="0" dirty="0"/>
              <a:t>(</a:t>
            </a:r>
            <a:r>
              <a:rPr lang="en-US" b="0" dirty="0" err="1"/>
              <a:t>letöltés</a:t>
            </a:r>
            <a:r>
              <a:rPr lang="en-US" b="0" dirty="0"/>
              <a:t> </a:t>
            </a:r>
            <a:r>
              <a:rPr lang="en-US" b="0" dirty="0" err="1"/>
              <a:t>ideje</a:t>
            </a:r>
            <a:r>
              <a:rPr lang="en-US" b="0" dirty="0"/>
              <a:t> 2019. 08.17.)</a:t>
            </a:r>
            <a:endParaRPr lang="en-US" u="sng" dirty="0"/>
          </a:p>
          <a:p>
            <a:r>
              <a:rPr lang="en-US" dirty="0"/>
              <a:t>	</a:t>
            </a:r>
            <a:r>
              <a:rPr lang="en-US" dirty="0">
                <a:hlinkClick r:id="rId18"/>
              </a:rPr>
              <a:t>http://protvik.hu/index.php?p=tartalom&amp;id=60</a:t>
            </a:r>
            <a:r>
              <a:rPr lang="en-US" dirty="0"/>
              <a:t> </a:t>
            </a:r>
            <a:r>
              <a:rPr lang="en-US" b="0" dirty="0"/>
              <a:t>(</a:t>
            </a:r>
            <a:r>
              <a:rPr lang="en-US" b="0" dirty="0" err="1"/>
              <a:t>letöltés</a:t>
            </a:r>
            <a:r>
              <a:rPr lang="en-US" b="0" dirty="0"/>
              <a:t> </a:t>
            </a:r>
            <a:r>
              <a:rPr lang="en-US" b="0" dirty="0" err="1"/>
              <a:t>ideje</a:t>
            </a:r>
            <a:r>
              <a:rPr lang="en-US" b="0" dirty="0"/>
              <a:t> 2019. 08.17.)</a:t>
            </a:r>
            <a:endParaRPr lang="en-US" dirty="0"/>
          </a:p>
          <a:p>
            <a:r>
              <a:rPr lang="en-US" dirty="0">
                <a:hlinkClick r:id="rId19"/>
              </a:rPr>
              <a:t>https://www.infonograd.hu/hirek/olvas/hajlektalanok-eselye-a-kozfoglalkoztatasra-salgotarjanban-2015-04-23-120000</a:t>
            </a:r>
            <a:r>
              <a:rPr lang="en-US" dirty="0"/>
              <a:t> </a:t>
            </a:r>
            <a:r>
              <a:rPr lang="en-US" b="0" dirty="0"/>
              <a:t>(</a:t>
            </a:r>
            <a:r>
              <a:rPr lang="en-US" b="0" dirty="0" err="1"/>
              <a:t>letöltés</a:t>
            </a:r>
            <a:r>
              <a:rPr lang="en-US" b="0" dirty="0"/>
              <a:t> </a:t>
            </a:r>
            <a:r>
              <a:rPr lang="en-US" b="0" dirty="0" err="1"/>
              <a:t>ideje</a:t>
            </a:r>
            <a:r>
              <a:rPr lang="en-US" b="0" dirty="0"/>
              <a:t> 2019. 08.17.)</a:t>
            </a:r>
            <a:endParaRPr lang="en-US" dirty="0"/>
          </a:p>
          <a:p>
            <a:r>
              <a:rPr lang="en-US" dirty="0"/>
              <a:t>15 </a:t>
            </a:r>
            <a:r>
              <a:rPr lang="en-US" dirty="0" err="1"/>
              <a:t>dia</a:t>
            </a:r>
            <a:r>
              <a:rPr lang="en-US" dirty="0"/>
              <a:t>: </a:t>
            </a:r>
            <a:r>
              <a:rPr lang="en-US" dirty="0">
                <a:hlinkClick r:id="rId20"/>
              </a:rPr>
              <a:t>https://en.wikipedia.org/wiki/Staphylococcus_epidermidis#/media/File:Staphylococcus_epidermidis_biofilm_on_titanium_substrate.tif</a:t>
            </a:r>
            <a:r>
              <a:rPr lang="en-US" dirty="0"/>
              <a:t> </a:t>
            </a:r>
            <a:r>
              <a:rPr lang="en-US" b="0" dirty="0"/>
              <a:t>(</a:t>
            </a:r>
            <a:r>
              <a:rPr lang="en-US" b="0" dirty="0" err="1"/>
              <a:t>letöltés</a:t>
            </a:r>
            <a:r>
              <a:rPr lang="en-US" b="0" dirty="0"/>
              <a:t> </a:t>
            </a:r>
            <a:r>
              <a:rPr lang="en-US" b="0" dirty="0" err="1"/>
              <a:t>ideje</a:t>
            </a:r>
            <a:r>
              <a:rPr lang="en-US" b="0" dirty="0"/>
              <a:t> 2019. 08.17.)</a:t>
            </a:r>
            <a:endParaRPr lang="en-US" dirty="0"/>
          </a:p>
          <a:p>
            <a:r>
              <a:rPr lang="en-US" dirty="0">
                <a:hlinkClick r:id="rId21"/>
              </a:rPr>
              <a:t>http://staphylococcushaemolyticus.org</a:t>
            </a:r>
            <a:r>
              <a:rPr lang="en-US" dirty="0"/>
              <a:t> </a:t>
            </a:r>
            <a:r>
              <a:rPr lang="en-US" b="0" dirty="0"/>
              <a:t>(</a:t>
            </a:r>
            <a:r>
              <a:rPr lang="en-US" b="0" dirty="0" err="1"/>
              <a:t>letöltés</a:t>
            </a:r>
            <a:r>
              <a:rPr lang="en-US" b="0" dirty="0"/>
              <a:t> </a:t>
            </a:r>
            <a:r>
              <a:rPr lang="en-US" b="0" dirty="0" err="1"/>
              <a:t>ideje</a:t>
            </a:r>
            <a:r>
              <a:rPr lang="en-US" b="0" dirty="0"/>
              <a:t> 2019. 08.17.)</a:t>
            </a:r>
            <a:endParaRPr lang="en-US" dirty="0"/>
          </a:p>
          <a:p>
            <a:r>
              <a:rPr lang="en-US" dirty="0"/>
              <a:t>16. </a:t>
            </a:r>
            <a:r>
              <a:rPr lang="en-US" dirty="0" err="1"/>
              <a:t>dia</a:t>
            </a:r>
            <a:r>
              <a:rPr lang="en-US" dirty="0"/>
              <a:t>: </a:t>
            </a:r>
            <a:r>
              <a:rPr lang="en-US" dirty="0">
                <a:hlinkClick r:id="rId22"/>
              </a:rPr>
              <a:t>https://femina.hu/egeszseg/bor_eloskodoi_lapozgato/</a:t>
            </a:r>
            <a:r>
              <a:rPr lang="en-US" dirty="0"/>
              <a:t> </a:t>
            </a:r>
            <a:r>
              <a:rPr lang="en-US" b="0" dirty="0"/>
              <a:t>(</a:t>
            </a:r>
            <a:r>
              <a:rPr lang="en-US" b="0" dirty="0" err="1"/>
              <a:t>letöltés</a:t>
            </a:r>
            <a:r>
              <a:rPr lang="en-US" b="0" dirty="0"/>
              <a:t> </a:t>
            </a:r>
            <a:r>
              <a:rPr lang="en-US" b="0" dirty="0" err="1"/>
              <a:t>ideje</a:t>
            </a:r>
            <a:r>
              <a:rPr lang="en-US" b="0" dirty="0"/>
              <a:t> 2019. 08.17.)</a:t>
            </a:r>
            <a:endParaRPr lang="en-US" dirty="0"/>
          </a:p>
          <a:p>
            <a:r>
              <a:rPr lang="en-US" dirty="0">
                <a:hlinkClick r:id="rId23"/>
              </a:rPr>
              <a:t>https://pixels.com/featured/brevibacterium-linens-sem-scimat.html?product=bath-towel</a:t>
            </a:r>
            <a:r>
              <a:rPr lang="en-US" dirty="0"/>
              <a:t> </a:t>
            </a:r>
            <a:r>
              <a:rPr lang="en-US" b="0" dirty="0"/>
              <a:t>(</a:t>
            </a:r>
            <a:r>
              <a:rPr lang="en-US" b="0" dirty="0" err="1"/>
              <a:t>letöltés</a:t>
            </a:r>
            <a:r>
              <a:rPr lang="en-US" b="0" dirty="0"/>
              <a:t> </a:t>
            </a:r>
            <a:r>
              <a:rPr lang="en-US" b="0" dirty="0" err="1"/>
              <a:t>ideje</a:t>
            </a:r>
            <a:r>
              <a:rPr lang="en-US" b="0" dirty="0"/>
              <a:t> 2019. 08.17.</a:t>
            </a:r>
            <a:r>
              <a:rPr lang="en-US" b="0" dirty="0" smtClean="0"/>
              <a:t>)</a:t>
            </a:r>
            <a:endParaRPr lang="en-US" u="sng" dirty="0" smtClean="0"/>
          </a:p>
          <a:p>
            <a:r>
              <a:rPr lang="en-US" u="sng" dirty="0"/>
              <a:t>18.dia: </a:t>
            </a:r>
            <a:r>
              <a:rPr lang="en-US" u="sng" dirty="0">
                <a:hlinkClick r:id="rId24"/>
              </a:rPr>
              <a:t>https://www.indiamart.com/proddetail/lactobacillus-acidophilus-15066593388.</a:t>
            </a:r>
            <a:r>
              <a:rPr lang="en-US" u="sng" dirty="0" smtClean="0">
                <a:hlinkClick r:id="rId24"/>
              </a:rPr>
              <a:t>html</a:t>
            </a:r>
            <a:r>
              <a:rPr lang="en-US" u="sng" dirty="0" smtClean="0"/>
              <a:t> </a:t>
            </a:r>
            <a:r>
              <a:rPr lang="en-US" b="0" dirty="0"/>
              <a:t>(</a:t>
            </a:r>
            <a:r>
              <a:rPr lang="en-US" b="0" dirty="0" err="1"/>
              <a:t>letöltés</a:t>
            </a:r>
            <a:r>
              <a:rPr lang="en-US" b="0" dirty="0"/>
              <a:t> </a:t>
            </a:r>
            <a:r>
              <a:rPr lang="en-US" b="0" dirty="0" err="1"/>
              <a:t>ideje</a:t>
            </a:r>
            <a:r>
              <a:rPr lang="en-US" b="0" dirty="0"/>
              <a:t> 2019. 08.17.</a:t>
            </a:r>
            <a:r>
              <a:rPr lang="en-US" b="0" dirty="0" smtClean="0"/>
              <a:t>)</a:t>
            </a:r>
            <a:endParaRPr lang="en-US" u="sng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27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847797"/>
          </a:xfrm>
        </p:spPr>
        <p:txBody>
          <a:bodyPr/>
          <a:lstStyle/>
          <a:p>
            <a:pPr algn="ctr"/>
            <a:r>
              <a:rPr lang="en-US" sz="4000" dirty="0" err="1" smtClean="0"/>
              <a:t>Mikroflóra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22960" y="1415142"/>
            <a:ext cx="3200400" cy="58057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err="1" smtClean="0"/>
              <a:t>Rezidens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22960" y="2249714"/>
            <a:ext cx="3402471" cy="2561094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 smtClean="0">
                <a:solidFill>
                  <a:srgbClr val="506E94"/>
                </a:solidFill>
              </a:rPr>
              <a:t>Állandó</a:t>
            </a:r>
            <a:endParaRPr lang="en-US" sz="3200" dirty="0" smtClean="0">
              <a:solidFill>
                <a:srgbClr val="506E94"/>
              </a:solidFill>
            </a:endParaRPr>
          </a:p>
          <a:p>
            <a:pPr algn="ctr"/>
            <a:endParaRPr lang="en-US" sz="1600" dirty="0" smtClean="0">
              <a:solidFill>
                <a:srgbClr val="506E94"/>
              </a:solidFill>
            </a:endParaRPr>
          </a:p>
          <a:p>
            <a:r>
              <a:rPr lang="en-US" sz="2800" dirty="0" err="1" smtClean="0"/>
              <a:t>Életkortól</a:t>
            </a:r>
            <a:r>
              <a:rPr lang="en-US" sz="2800" dirty="0" smtClean="0"/>
              <a:t> </a:t>
            </a:r>
            <a:r>
              <a:rPr lang="en-US" sz="2800" dirty="0" err="1" smtClean="0"/>
              <a:t>függően</a:t>
            </a:r>
            <a:r>
              <a:rPr lang="en-US" sz="2800" dirty="0" smtClean="0"/>
              <a:t>, a test </a:t>
            </a:r>
            <a:r>
              <a:rPr lang="en-US" sz="2800" dirty="0" err="1" smtClean="0"/>
              <a:t>adott</a:t>
            </a:r>
            <a:r>
              <a:rPr lang="en-US" sz="2800" dirty="0" smtClean="0"/>
              <a:t> </a:t>
            </a:r>
            <a:r>
              <a:rPr lang="en-US" sz="2800" dirty="0" err="1" smtClean="0"/>
              <a:t>területén</a:t>
            </a:r>
            <a:r>
              <a:rPr lang="en-US" sz="2800" dirty="0" smtClean="0"/>
              <a:t> </a:t>
            </a:r>
            <a:r>
              <a:rPr lang="en-US" sz="2800" dirty="0" err="1" smtClean="0"/>
              <a:t>állandóan</a:t>
            </a:r>
            <a:r>
              <a:rPr lang="en-US" sz="2800" dirty="0" smtClean="0"/>
              <a:t> </a:t>
            </a:r>
            <a:r>
              <a:rPr lang="en-US" sz="2800" dirty="0" err="1" smtClean="0"/>
              <a:t>jelen</a:t>
            </a:r>
            <a:r>
              <a:rPr lang="en-US" sz="2800" dirty="0" smtClean="0"/>
              <a:t> </a:t>
            </a:r>
            <a:r>
              <a:rPr lang="en-US" sz="2800" dirty="0" err="1" smtClean="0"/>
              <a:t>vannak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00016" y="1578428"/>
            <a:ext cx="3200400" cy="41728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err="1" smtClean="0"/>
              <a:t>Tranziens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995332" y="2249714"/>
            <a:ext cx="3104445" cy="256109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   </a:t>
            </a:r>
            <a:r>
              <a:rPr lang="en-US" sz="3200" dirty="0" err="1" smtClean="0">
                <a:solidFill>
                  <a:schemeClr val="accent6"/>
                </a:solidFill>
              </a:rPr>
              <a:t>Átmeneti</a:t>
            </a:r>
            <a:endParaRPr lang="en-US" sz="3200" dirty="0" smtClean="0">
              <a:solidFill>
                <a:schemeClr val="accent6"/>
              </a:solidFill>
            </a:endParaRPr>
          </a:p>
          <a:p>
            <a:pPr algn="ctr"/>
            <a:endParaRPr lang="en-US" sz="1600" dirty="0" smtClean="0">
              <a:solidFill>
                <a:schemeClr val="accent6"/>
              </a:solidFill>
            </a:endParaRPr>
          </a:p>
          <a:p>
            <a:r>
              <a:rPr lang="en-US" sz="2800" dirty="0" err="1" smtClean="0"/>
              <a:t>Rövid</a:t>
            </a:r>
            <a:r>
              <a:rPr lang="en-US" sz="2800" dirty="0" smtClean="0"/>
              <a:t> </a:t>
            </a:r>
            <a:r>
              <a:rPr lang="en-US" sz="2800" dirty="0" err="1" smtClean="0"/>
              <a:t>időre</a:t>
            </a:r>
            <a:r>
              <a:rPr lang="en-US" sz="2800" dirty="0" smtClean="0"/>
              <a:t> </a:t>
            </a:r>
            <a:r>
              <a:rPr lang="en-US" sz="2800" dirty="0" err="1" smtClean="0"/>
              <a:t>telepszenek</a:t>
            </a:r>
            <a:r>
              <a:rPr lang="en-US" sz="2800" dirty="0" smtClean="0"/>
              <a:t> meg.</a:t>
            </a:r>
            <a:endParaRPr lang="en-US" sz="2800" dirty="0"/>
          </a:p>
        </p:txBody>
      </p:sp>
      <p:pic>
        <p:nvPicPr>
          <p:cNvPr id="10" name="Picture 9" descr="sterevni-mikroflo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11" y="5037667"/>
            <a:ext cx="4769555" cy="182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ORR-</a:t>
            </a:r>
            <a:r>
              <a:rPr lang="en-US" sz="3600" dirty="0" err="1" smtClean="0"/>
              <a:t>Garat</a:t>
            </a:r>
            <a:r>
              <a:rPr lang="en-US" sz="3600" dirty="0" smtClean="0"/>
              <a:t> </a:t>
            </a:r>
            <a:r>
              <a:rPr lang="en-US" sz="3600" dirty="0"/>
              <a:t>NORMÁL FLÓRÁJA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065928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/>
                <a:cs typeface="Times New Roman"/>
              </a:rPr>
              <a:t>Főleg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staphylococcusok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alkotják</a:t>
            </a:r>
            <a:r>
              <a:rPr lang="en-US" sz="2800" dirty="0" smtClean="0">
                <a:latin typeface="Times New Roman"/>
                <a:cs typeface="Times New Roman"/>
              </a:rPr>
              <a:t>.</a:t>
            </a:r>
          </a:p>
          <a:p>
            <a:r>
              <a:rPr lang="en-US" sz="2800" dirty="0" err="1" smtClean="0">
                <a:latin typeface="Times New Roman"/>
                <a:cs typeface="Times New Roman"/>
              </a:rPr>
              <a:t>Található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még</a:t>
            </a:r>
            <a:r>
              <a:rPr lang="en-US" sz="2800" dirty="0" smtClean="0">
                <a:latin typeface="Times New Roman"/>
                <a:cs typeface="Times New Roman"/>
              </a:rPr>
              <a:t> benne:</a:t>
            </a:r>
          </a:p>
          <a:p>
            <a:pPr lvl="3">
              <a:buFontTx/>
              <a:buChar char="-"/>
            </a:pPr>
            <a:r>
              <a:rPr lang="en-US" sz="2800" b="1" dirty="0" err="1" smtClean="0">
                <a:latin typeface="Times New Roman"/>
                <a:cs typeface="Times New Roman"/>
              </a:rPr>
              <a:t>Neisseriák</a:t>
            </a:r>
            <a:endParaRPr lang="en-US" sz="2800" b="1" dirty="0" smtClean="0">
              <a:latin typeface="Times New Roman"/>
              <a:cs typeface="Times New Roman"/>
            </a:endParaRPr>
          </a:p>
          <a:p>
            <a:pPr lvl="3">
              <a:buFontTx/>
              <a:buChar char="-"/>
            </a:pPr>
            <a:r>
              <a:rPr lang="en-US" sz="2800" b="1" dirty="0" err="1" smtClean="0">
                <a:latin typeface="Times New Roman"/>
                <a:cs typeface="Times New Roman"/>
              </a:rPr>
              <a:t>Pneumococcusok</a:t>
            </a:r>
            <a:endParaRPr lang="en-US" sz="2800" b="1" dirty="0" smtClean="0">
              <a:latin typeface="Times New Roman"/>
              <a:cs typeface="Times New Roman"/>
            </a:endParaRPr>
          </a:p>
          <a:p>
            <a:pPr lvl="3">
              <a:buFontTx/>
              <a:buChar char="-"/>
            </a:pPr>
            <a:r>
              <a:rPr lang="en-US" sz="2800" b="1" dirty="0" err="1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Corynebacteriumok</a:t>
            </a:r>
            <a:endParaRPr lang="en-US" sz="2800" b="1" dirty="0" smtClean="0">
              <a:solidFill>
                <a:srgbClr val="000000"/>
              </a:solidFill>
              <a:latin typeface="Times New Roman Bold" charset="0"/>
              <a:cs typeface="Times New Roman Bold" charset="0"/>
              <a:sym typeface="Times New Roman Bold" charset="0"/>
            </a:endParaRPr>
          </a:p>
          <a:p>
            <a:pPr lvl="3">
              <a:buFontTx/>
              <a:buChar char="-"/>
            </a:pPr>
            <a:r>
              <a:rPr lang="en-US" sz="2800" b="1" dirty="0" err="1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Fusobacteriumok</a:t>
            </a:r>
            <a:endParaRPr lang="en-US" sz="2800" b="1" dirty="0" smtClean="0">
              <a:solidFill>
                <a:srgbClr val="000000"/>
              </a:solidFill>
              <a:latin typeface="Times New Roman Bold" charset="0"/>
              <a:cs typeface="Times New Roman Bold" charset="0"/>
              <a:sym typeface="Times New Roman Bold" charset="0"/>
            </a:endParaRPr>
          </a:p>
          <a:p>
            <a:pPr lvl="3">
              <a:buFontTx/>
              <a:buChar char="-"/>
            </a:pPr>
            <a:r>
              <a:rPr lang="en-US" sz="2800" b="1" dirty="0" err="1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Lactobacillusok</a:t>
            </a:r>
            <a:endParaRPr lang="en-US" sz="2800" b="1" dirty="0" smtClean="0">
              <a:solidFill>
                <a:srgbClr val="000000"/>
              </a:solidFill>
              <a:latin typeface="Times New Roman Bold" charset="0"/>
              <a:cs typeface="Times New Roman Bold" charset="0"/>
              <a:sym typeface="Times New Roman Bold" charset="0"/>
            </a:endParaRPr>
          </a:p>
          <a:p>
            <a:pPr lvl="3">
              <a:buFontTx/>
              <a:buChar char="-"/>
            </a:pPr>
            <a:r>
              <a:rPr lang="en-US" sz="2800" b="1" dirty="0" err="1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Spirochaeták</a:t>
            </a:r>
            <a:endParaRPr lang="en-US" sz="2800" b="1" dirty="0" smtClean="0">
              <a:solidFill>
                <a:srgbClr val="000000"/>
              </a:solidFill>
              <a:latin typeface="Times New Roman Bold" charset="0"/>
              <a:cs typeface="Times New Roman Bold" charset="0"/>
              <a:sym typeface="Times New Roman Bold" charset="0"/>
            </a:endParaRPr>
          </a:p>
          <a:p>
            <a:pPr lvl="3">
              <a:buFontTx/>
              <a:buChar char="-"/>
            </a:pPr>
            <a:r>
              <a:rPr lang="en-US" sz="2800" b="1" dirty="0" err="1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Candidák</a:t>
            </a:r>
            <a:endParaRPr lang="en-US" sz="2800" b="1" dirty="0" smtClean="0">
              <a:solidFill>
                <a:srgbClr val="000000"/>
              </a:solidFill>
              <a:latin typeface="Times New Roman Bold" charset="0"/>
              <a:cs typeface="Times New Roman Bold" charset="0"/>
              <a:sym typeface="Times New Roman Bold" charset="0"/>
            </a:endParaRPr>
          </a:p>
          <a:p>
            <a:pPr lvl="3">
              <a:buFontTx/>
              <a:buChar char="-"/>
            </a:pPr>
            <a:r>
              <a:rPr lang="en-US" sz="2800" b="1" dirty="0" err="1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s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tb</a:t>
            </a:r>
            <a:r>
              <a:rPr lang="en-US" sz="2800" b="1" dirty="0" smtClean="0">
                <a:solidFill>
                  <a:srgbClr val="0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.</a:t>
            </a:r>
            <a:endParaRPr lang="en-US" sz="2800" b="1" dirty="0"/>
          </a:p>
        </p:txBody>
      </p:sp>
      <p:pic>
        <p:nvPicPr>
          <p:cNvPr id="4" name="Picture 3" descr="Képernyőfotó 2019-08-18 - 16.00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332" y="1679927"/>
            <a:ext cx="3005667" cy="1698469"/>
          </a:xfrm>
          <a:prstGeom prst="rect">
            <a:avLst/>
          </a:prstGeom>
        </p:spPr>
      </p:pic>
      <p:pic>
        <p:nvPicPr>
          <p:cNvPr id="5" name="Picture 4" descr="Képernyőfotó 2019-08-18 - 16.00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331" y="3196873"/>
            <a:ext cx="3005667" cy="182668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287889" y="2497667"/>
            <a:ext cx="285044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287889" y="2497667"/>
            <a:ext cx="2850442" cy="13546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 descr="Képernyőfotó 2019-08-18 - 16.08.5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886" y="5023556"/>
            <a:ext cx="3366112" cy="1679222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3951111" y="4402667"/>
            <a:ext cx="1707445" cy="15381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10" descr="Képernyőfotó 2019-09-03 - 18.22.1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484"/>
            <a:ext cx="677897" cy="7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8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33684"/>
          </a:xfrm>
        </p:spPr>
        <p:txBody>
          <a:bodyPr/>
          <a:lstStyle/>
          <a:p>
            <a:r>
              <a:rPr lang="en-US" sz="3200" dirty="0" err="1" smtClean="0"/>
              <a:t>szájüreg</a:t>
            </a:r>
            <a:r>
              <a:rPr lang="en-US" sz="3200" dirty="0" smtClean="0"/>
              <a:t> </a:t>
            </a:r>
            <a:r>
              <a:rPr lang="en-US" sz="3200" dirty="0"/>
              <a:t>NORMÁL FLÓRÁJA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667" y="1538111"/>
            <a:ext cx="8494889" cy="5122333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legváltozatosabb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összetételű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.</a:t>
            </a:r>
          </a:p>
          <a:p>
            <a:r>
              <a:rPr lang="en-US" sz="2800" dirty="0">
                <a:solidFill>
                  <a:srgbClr val="0000FF"/>
                </a:solidFill>
                <a:latin typeface="Times New Roman" charset="0"/>
                <a:cs typeface="Times New Roman" charset="0"/>
                <a:sym typeface="Times New Roman" charset="0"/>
              </a:rPr>
              <a:t>350 </a:t>
            </a:r>
            <a:r>
              <a:rPr lang="en-US" sz="2800" dirty="0" err="1" smtClean="0">
                <a:solidFill>
                  <a:srgbClr val="0000FF"/>
                </a:solidFill>
                <a:latin typeface="Times New Roman" charset="0"/>
                <a:cs typeface="Times New Roman" charset="0"/>
                <a:sym typeface="Times New Roman" charset="0"/>
              </a:rPr>
              <a:t>faj</a:t>
            </a:r>
            <a:r>
              <a:rPr lang="en-US" sz="2800" dirty="0" smtClean="0">
                <a:solidFill>
                  <a:srgbClr val="0000FF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charset="0"/>
                <a:cs typeface="Times New Roman" charset="0"/>
                <a:sym typeface="Times New Roman" charset="0"/>
              </a:rPr>
              <a:t>tenyészthető</a:t>
            </a:r>
            <a:r>
              <a:rPr lang="en-US" sz="2800" dirty="0">
                <a:solidFill>
                  <a:srgbClr val="0000FF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charset="0"/>
                <a:cs typeface="Times New Roman" charset="0"/>
                <a:sym typeface="Times New Roman" charset="0"/>
              </a:rPr>
              <a:t>ki</a:t>
            </a:r>
            <a:r>
              <a:rPr lang="en-US" sz="2800" dirty="0" smtClean="0">
                <a:solidFill>
                  <a:srgbClr val="0000FF"/>
                </a:solidFill>
                <a:latin typeface="Times New Roman" charset="0"/>
                <a:cs typeface="Times New Roman" charset="0"/>
                <a:sym typeface="Times New Roman" charset="0"/>
              </a:rPr>
              <a:t>.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A </a:t>
            </a:r>
            <a:r>
              <a:rPr lang="en-US" sz="2800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nyál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mililiterenként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100 </a:t>
            </a:r>
            <a:r>
              <a:rPr lang="en-US" sz="2800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millió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mikroorganizmust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tartalmaz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.</a:t>
            </a:r>
          </a:p>
          <a:p>
            <a:r>
              <a:rPr lang="en-US" sz="2800" dirty="0" err="1">
                <a:solidFill>
                  <a:srgbClr val="660066"/>
                </a:solidFill>
                <a:latin typeface="Times New Roman" charset="0"/>
                <a:cs typeface="Times New Roman" charset="0"/>
                <a:sym typeface="Times New Roman" charset="0"/>
              </a:rPr>
              <a:t>Befolyásoló</a:t>
            </a:r>
            <a:r>
              <a:rPr lang="en-US" sz="2800" dirty="0">
                <a:solidFill>
                  <a:srgbClr val="660066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Times New Roman" charset="0"/>
                <a:cs typeface="Times New Roman" charset="0"/>
                <a:sym typeface="Times New Roman" charset="0"/>
              </a:rPr>
              <a:t>tényezők</a:t>
            </a:r>
            <a:r>
              <a:rPr lang="en-US" sz="2800" dirty="0">
                <a:solidFill>
                  <a:srgbClr val="660066"/>
                </a:solidFill>
                <a:latin typeface="Times New Roman" charset="0"/>
                <a:cs typeface="Times New Roman" charset="0"/>
                <a:sym typeface="Times New Roman" charset="0"/>
              </a:rPr>
              <a:t>: </a:t>
            </a:r>
            <a:endParaRPr lang="en-US" sz="2800" dirty="0" smtClean="0">
              <a:solidFill>
                <a:srgbClr val="660066"/>
              </a:solidFill>
              <a:latin typeface="Times New Roman" charset="0"/>
              <a:cs typeface="Times New Roman" charset="0"/>
              <a:sym typeface="Times New Roman" charset="0"/>
            </a:endParaRPr>
          </a:p>
          <a:p>
            <a:pPr marL="457200" indent="-457200">
              <a:buFont typeface="Courier New"/>
              <a:buChar char="o"/>
            </a:pPr>
            <a:r>
              <a:rPr lang="en-US" sz="28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életkor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, </a:t>
            </a:r>
            <a:endParaRPr lang="en-US" sz="2800" dirty="0" smtClean="0">
              <a:solidFill>
                <a:srgbClr val="000000"/>
              </a:solidFill>
              <a:latin typeface="Times New Roman" charset="0"/>
              <a:cs typeface="Times New Roman" charset="0"/>
              <a:sym typeface="Times New Roman" charset="0"/>
            </a:endParaRPr>
          </a:p>
          <a:p>
            <a:pPr marL="457200" indent="-457200">
              <a:buFont typeface="Courier New"/>
              <a:buChar char="o"/>
            </a:pPr>
            <a:r>
              <a:rPr lang="en-US" sz="28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fogak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fejlődése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tejfog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maradófog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protetika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,</a:t>
            </a:r>
          </a:p>
          <a:p>
            <a:pPr marL="457200" indent="-457200">
              <a:buFont typeface="Courier New"/>
              <a:buChar char="o"/>
            </a:pPr>
            <a:r>
              <a:rPr lang="en-US" sz="2800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t</a:t>
            </a:r>
            <a:r>
              <a:rPr lang="en-US" sz="28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áplálkozás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, </a:t>
            </a:r>
            <a:endParaRPr lang="en-US" sz="2800" dirty="0" smtClean="0">
              <a:solidFill>
                <a:srgbClr val="000000"/>
              </a:solidFill>
              <a:latin typeface="Times New Roman" charset="0"/>
              <a:cs typeface="Times New Roman" charset="0"/>
              <a:sym typeface="Times New Roman" charset="0"/>
            </a:endParaRPr>
          </a:p>
          <a:p>
            <a:pPr marL="457200" indent="-457200">
              <a:buFont typeface="Courier New"/>
              <a:buChar char="o"/>
            </a:pPr>
            <a:r>
              <a:rPr lang="en-US" sz="28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nyál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, </a:t>
            </a:r>
            <a:endParaRPr lang="en-US" sz="2800" dirty="0" smtClean="0">
              <a:solidFill>
                <a:srgbClr val="000000"/>
              </a:solidFill>
              <a:latin typeface="Times New Roman" charset="0"/>
              <a:cs typeface="Times New Roman" charset="0"/>
              <a:sym typeface="Times New Roman" charset="0"/>
            </a:endParaRPr>
          </a:p>
          <a:p>
            <a:pPr marL="457200" indent="-457200">
              <a:buFont typeface="Courier New"/>
              <a:buChar char="o"/>
            </a:pPr>
            <a:r>
              <a:rPr lang="en-US" sz="2800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s</a:t>
            </a:r>
            <a:r>
              <a:rPr lang="en-US" sz="2800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zájhigiéne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.</a:t>
            </a:r>
            <a:endParaRPr lang="en-US" sz="2800" dirty="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endParaRPr lang="en-US" sz="2800" dirty="0" smtClean="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endParaRPr lang="en-US" dirty="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endParaRPr lang="en-US" dirty="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endParaRPr lang="en-US" dirty="0"/>
          </a:p>
        </p:txBody>
      </p:sp>
      <p:pic>
        <p:nvPicPr>
          <p:cNvPr id="4" name="Picture 3" descr="ecf15a3c2c13cf5e25c285c8e4b98c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244" y="0"/>
            <a:ext cx="1924755" cy="2638351"/>
          </a:xfrm>
          <a:prstGeom prst="rect">
            <a:avLst/>
          </a:prstGeom>
        </p:spPr>
      </p:pic>
      <p:pic>
        <p:nvPicPr>
          <p:cNvPr id="5" name="Picture 4" descr="Képernyőfotó 2019-08-18 - 16.51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998" y="5051778"/>
            <a:ext cx="2388001" cy="180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5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74" y="365760"/>
            <a:ext cx="7236674" cy="904240"/>
          </a:xfrm>
        </p:spPr>
        <p:txBody>
          <a:bodyPr/>
          <a:lstStyle/>
          <a:p>
            <a:r>
              <a:rPr lang="en-US" sz="3600" dirty="0" err="1"/>
              <a:t>szájüreg</a:t>
            </a:r>
            <a:r>
              <a:rPr lang="en-US" sz="3600" dirty="0"/>
              <a:t> NORMÁL FLÓRÁJA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73" y="1622778"/>
            <a:ext cx="8569193" cy="4967111"/>
          </a:xfrm>
        </p:spPr>
        <p:txBody>
          <a:bodyPr/>
          <a:lstStyle/>
          <a:p>
            <a:r>
              <a:rPr lang="en-US" sz="2800" dirty="0" err="1">
                <a:solidFill>
                  <a:srgbClr val="8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Születéskor</a:t>
            </a:r>
            <a:r>
              <a:rPr lang="en-US" sz="2800" dirty="0">
                <a:solidFill>
                  <a:srgbClr val="8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 a </a:t>
            </a:r>
            <a:r>
              <a:rPr lang="en-US" sz="2800" dirty="0" err="1">
                <a:solidFill>
                  <a:srgbClr val="8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szájüreg</a:t>
            </a:r>
            <a:r>
              <a:rPr lang="en-US" sz="2800" dirty="0">
                <a:solidFill>
                  <a:srgbClr val="8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steril</a:t>
            </a:r>
            <a:r>
              <a:rPr lang="en-US" sz="2800" dirty="0" smtClean="0">
                <a:solidFill>
                  <a:srgbClr val="80000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.</a:t>
            </a:r>
            <a:endParaRPr lang="en-US" sz="2800" dirty="0">
              <a:solidFill>
                <a:srgbClr val="800000"/>
              </a:solidFill>
              <a:latin typeface="Times New Roman Bold" charset="0"/>
              <a:cs typeface="Times New Roman Bold" charset="0"/>
              <a:sym typeface="Times New Roman Bold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 Bold" charset="0"/>
                <a:ea typeface="ヒラギノ明朝 ProN W3" charset="0"/>
                <a:cs typeface="Times New Roman Bold" charset="0"/>
                <a:sym typeface="Times New Roman Bold" charset="0"/>
              </a:rPr>
              <a:t>A </a:t>
            </a:r>
            <a:r>
              <a:rPr lang="en-US" sz="2800" dirty="0" err="1" smtClean="0">
                <a:solidFill>
                  <a:srgbClr val="000000"/>
                </a:solidFill>
                <a:latin typeface="Times New Roman Bold" charset="0"/>
                <a:ea typeface="ヒラギノ明朝 ProN W3" charset="0"/>
                <a:cs typeface="Times New Roman Bold" charset="0"/>
                <a:sym typeface="Times New Roman Bold" charset="0"/>
              </a:rPr>
              <a:t>baktériumok</a:t>
            </a:r>
            <a:r>
              <a:rPr lang="en-US" sz="2800" dirty="0" smtClean="0">
                <a:solidFill>
                  <a:srgbClr val="000000"/>
                </a:solidFill>
                <a:latin typeface="Times New Roman Bold" charset="0"/>
                <a:ea typeface="ヒラギノ明朝 ProN W3" charset="0"/>
                <a:cs typeface="Times New Roman Bold" charset="0"/>
                <a:sym typeface="Times New Roman Bold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 Bold" charset="0"/>
                <a:ea typeface="ヒラギノ明朝 ProN W3" charset="0"/>
                <a:cs typeface="Times New Roman Bold" charset="0"/>
                <a:sym typeface="Times New Roman Bold" charset="0"/>
              </a:rPr>
              <a:t>megtelepedése</a:t>
            </a:r>
            <a:r>
              <a:rPr lang="en-US" sz="2800" dirty="0">
                <a:solidFill>
                  <a:srgbClr val="000000"/>
                </a:solidFill>
                <a:latin typeface="Times New Roman Bold" charset="0"/>
                <a:ea typeface="ヒラギノ明朝 ProN W3" charset="0"/>
                <a:cs typeface="Times New Roman Bold" charset="0"/>
                <a:sym typeface="Times New Roman Bold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 Bold" charset="0"/>
                <a:ea typeface="ヒラギノ明朝 ProN W3" charset="0"/>
                <a:cs typeface="Times New Roman Bold" charset="0"/>
                <a:sym typeface="Times New Roman Bold" charset="0"/>
              </a:rPr>
              <a:t>fiziológiás</a:t>
            </a:r>
            <a:r>
              <a:rPr lang="en-US" sz="2800" dirty="0">
                <a:solidFill>
                  <a:srgbClr val="000000"/>
                </a:solidFill>
                <a:latin typeface="Times New Roman Bold" charset="0"/>
                <a:ea typeface="ヒラギノ明朝 ProN W3" charset="0"/>
                <a:cs typeface="Times New Roman Bold" charset="0"/>
                <a:sym typeface="Times New Roman Bold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 Bold" charset="0"/>
                <a:ea typeface="ヒラギノ明朝 ProN W3" charset="0"/>
                <a:cs typeface="Times New Roman Bold" charset="0"/>
                <a:sym typeface="Times New Roman Bold" charset="0"/>
              </a:rPr>
              <a:t>folyamat</a:t>
            </a:r>
            <a:r>
              <a:rPr lang="en-US" sz="2800" dirty="0">
                <a:solidFill>
                  <a:srgbClr val="000000"/>
                </a:solidFill>
                <a:latin typeface="Times New Roman Bold" charset="0"/>
                <a:ea typeface="ヒラギノ明朝 ProN W3" charset="0"/>
                <a:cs typeface="Times New Roman Bold" charset="0"/>
                <a:sym typeface="Times New Roman Bold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 Bold" charset="0"/>
                <a:ea typeface="ヒラギノ明朝 ProN W3" charset="0"/>
                <a:cs typeface="Times New Roman Bold" charset="0"/>
                <a:sym typeface="Times New Roman Bold" charset="0"/>
              </a:rPr>
              <a:t>véd</a:t>
            </a:r>
            <a:r>
              <a:rPr lang="en-US" sz="2800" dirty="0" smtClean="0">
                <a:solidFill>
                  <a:srgbClr val="000000"/>
                </a:solidFill>
                <a:latin typeface="Times New Roman Bold" charset="0"/>
                <a:ea typeface="ヒラギノ明朝 ProN W3" charset="0"/>
                <a:cs typeface="Times New Roman Bold" charset="0"/>
                <a:sym typeface="Times New Roman Bold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 Bold" charset="0"/>
                <a:ea typeface="ヒラギノ明朝 ProN W3" charset="0"/>
                <a:cs typeface="Times New Roman Bold" charset="0"/>
                <a:sym typeface="Times New Roman Bold" charset="0"/>
              </a:rPr>
              <a:t>a </a:t>
            </a:r>
            <a:r>
              <a:rPr lang="en-US" sz="2800" dirty="0" err="1">
                <a:solidFill>
                  <a:srgbClr val="0000FF"/>
                </a:solidFill>
                <a:latin typeface="Times New Roman Bold" charset="0"/>
                <a:ea typeface="ヒラギノ明朝 ProN W3" charset="0"/>
                <a:cs typeface="Times New Roman Bold" charset="0"/>
                <a:sym typeface="Times New Roman Bold" charset="0"/>
              </a:rPr>
              <a:t>patogén</a:t>
            </a:r>
            <a:r>
              <a:rPr lang="en-US" sz="2800" dirty="0">
                <a:solidFill>
                  <a:srgbClr val="0000FF"/>
                </a:solidFill>
                <a:latin typeface="Times New Roman Bold" charset="0"/>
                <a:ea typeface="ヒラギノ明朝 ProN W3" charset="0"/>
                <a:cs typeface="Times New Roman Bold" charset="0"/>
                <a:sym typeface="Times New Roman Bold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 Bold" charset="0"/>
                <a:ea typeface="ヒラギノ明朝 ProN W3" charset="0"/>
                <a:cs typeface="Times New Roman Bold" charset="0"/>
                <a:sym typeface="Times New Roman Bold" charset="0"/>
              </a:rPr>
              <a:t>exogén</a:t>
            </a:r>
            <a:r>
              <a:rPr lang="en-US" sz="2800" dirty="0">
                <a:solidFill>
                  <a:srgbClr val="0000FF"/>
                </a:solidFill>
                <a:latin typeface="Times New Roman Bold" charset="0"/>
                <a:ea typeface="ヒラギノ明朝 ProN W3" charset="0"/>
                <a:cs typeface="Times New Roman Bold" charset="0"/>
                <a:sym typeface="Times New Roman Bold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 Bold" charset="0"/>
                <a:ea typeface="ヒラギノ明朝 ProN W3" charset="0"/>
                <a:cs typeface="Times New Roman Bold" charset="0"/>
                <a:sym typeface="Times New Roman Bold" charset="0"/>
              </a:rPr>
              <a:t>baktériumokkal</a:t>
            </a:r>
            <a:r>
              <a:rPr lang="en-US" sz="2800" dirty="0">
                <a:solidFill>
                  <a:srgbClr val="000000"/>
                </a:solidFill>
                <a:latin typeface="Times New Roman Bold" charset="0"/>
                <a:ea typeface="ヒラギノ明朝 ProN W3" charset="0"/>
                <a:cs typeface="Times New Roman Bold" charset="0"/>
                <a:sym typeface="Times New Roman Bold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 Bold" charset="0"/>
                <a:ea typeface="ヒラギノ明朝 ProN W3" charset="0"/>
                <a:cs typeface="Times New Roman Bold" charset="0"/>
                <a:sym typeface="Times New Roman Bold" charset="0"/>
              </a:rPr>
              <a:t>szemben</a:t>
            </a:r>
            <a:r>
              <a:rPr lang="en-US" sz="2800" dirty="0">
                <a:solidFill>
                  <a:srgbClr val="000000"/>
                </a:solidFill>
                <a:latin typeface="Times New Roman Bold" charset="0"/>
                <a:ea typeface="ヒラギノ明朝 ProN W3" charset="0"/>
                <a:cs typeface="Times New Roman Bold" charset="0"/>
                <a:sym typeface="Times New Roman Bold" charset="0"/>
              </a:rPr>
              <a:t>.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 Bold" charset="0"/>
                <a:ea typeface="ヒラギノ明朝 ProN W3" charset="0"/>
                <a:cs typeface="Times New Roman Bold" charset="0"/>
                <a:sym typeface="Times New Roman Bold" charset="0"/>
              </a:rPr>
              <a:t>Ha </a:t>
            </a:r>
            <a:r>
              <a:rPr lang="en-US" sz="2800" dirty="0" err="1">
                <a:solidFill>
                  <a:srgbClr val="000000"/>
                </a:solidFill>
                <a:latin typeface="Times New Roman Bold" charset="0"/>
                <a:ea typeface="ヒラギノ明朝 ProN W3" charset="0"/>
                <a:cs typeface="Times New Roman Bold" charset="0"/>
                <a:sym typeface="Times New Roman Bold" charset="0"/>
              </a:rPr>
              <a:t>egyes</a:t>
            </a:r>
            <a:r>
              <a:rPr lang="en-US" sz="2800" dirty="0">
                <a:solidFill>
                  <a:srgbClr val="000000"/>
                </a:solidFill>
                <a:latin typeface="Times New Roman Bold" charset="0"/>
                <a:ea typeface="ヒラギノ明朝 ProN W3" charset="0"/>
                <a:cs typeface="Times New Roman Bold" charset="0"/>
                <a:sym typeface="Times New Roman Bold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 Bold" charset="0"/>
                <a:ea typeface="ヒラギノ明朝 ProN W3" charset="0"/>
                <a:cs typeface="Times New Roman Bold" charset="0"/>
                <a:sym typeface="Times New Roman Bold" charset="0"/>
              </a:rPr>
              <a:t>pontokon</a:t>
            </a:r>
            <a:r>
              <a:rPr lang="en-US" sz="2800" dirty="0">
                <a:solidFill>
                  <a:srgbClr val="000000"/>
                </a:solidFill>
                <a:latin typeface="Times New Roman Bold" charset="0"/>
                <a:ea typeface="ヒラギノ明朝 ProN W3" charset="0"/>
                <a:cs typeface="Times New Roman Bold" charset="0"/>
                <a:sym typeface="Times New Roman Bold" charset="0"/>
              </a:rPr>
              <a:t> a </a:t>
            </a:r>
            <a:r>
              <a:rPr lang="en-US" sz="2800" dirty="0" err="1">
                <a:solidFill>
                  <a:srgbClr val="0000FF"/>
                </a:solidFill>
                <a:latin typeface="Times New Roman Bold" charset="0"/>
                <a:ea typeface="ヒラギノ明朝 ProN W3" charset="0"/>
                <a:cs typeface="Times New Roman Bold" charset="0"/>
                <a:sym typeface="Times New Roman Bold" charset="0"/>
              </a:rPr>
              <a:t>lerakódás</a:t>
            </a:r>
            <a:r>
              <a:rPr lang="en-US" sz="2800" dirty="0">
                <a:solidFill>
                  <a:srgbClr val="0000FF"/>
                </a:solidFill>
                <a:latin typeface="Times New Roman Bold" charset="0"/>
                <a:ea typeface="ヒラギノ明朝 ProN W3" charset="0"/>
                <a:cs typeface="Times New Roman Bold" charset="0"/>
                <a:sym typeface="Times New Roman Bold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Bold" charset="0"/>
                <a:ea typeface="ヒラギノ明朝 ProN W3" charset="0"/>
                <a:cs typeface="Times New Roman Bold" charset="0"/>
                <a:sym typeface="Times New Roman Bold" charset="0"/>
              </a:rPr>
              <a:t>megvastagszik</a:t>
            </a:r>
            <a:r>
              <a:rPr lang="en-US" sz="2800" dirty="0">
                <a:solidFill>
                  <a:srgbClr val="0000FF"/>
                </a:solidFill>
                <a:latin typeface="Times New Roman Bold" charset="0"/>
                <a:ea typeface="ヒラギノ明朝 ProN W3" charset="0"/>
                <a:cs typeface="Times New Roman Bold" charset="0"/>
                <a:sym typeface="Times New Roman Bold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 Bold" charset="0"/>
                <a:ea typeface="ヒラギノ明朝 ProN W3" charset="0"/>
                <a:cs typeface="Times New Roman Bold" charset="0"/>
                <a:sym typeface="Times New Roman Bold" charset="0"/>
              </a:rPr>
              <a:t>dentalis</a:t>
            </a:r>
            <a:r>
              <a:rPr lang="en-US" sz="2800" dirty="0">
                <a:solidFill>
                  <a:srgbClr val="0000FF"/>
                </a:solidFill>
                <a:latin typeface="Times New Roman Bold" charset="0"/>
                <a:ea typeface="ヒラギノ明朝 ProN W3" charset="0"/>
                <a:cs typeface="Times New Roman Bold" charset="0"/>
                <a:sym typeface="Times New Roman Bold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 Bold" charset="0"/>
                <a:ea typeface="ヒラギノ明朝 ProN W3" charset="0"/>
                <a:cs typeface="Times New Roman Bold" charset="0"/>
                <a:sym typeface="Times New Roman Bold" charset="0"/>
              </a:rPr>
              <a:t>plakk</a:t>
            </a:r>
            <a:r>
              <a:rPr lang="en-US" sz="2800" dirty="0">
                <a:solidFill>
                  <a:srgbClr val="0000FF"/>
                </a:solidFill>
                <a:latin typeface="Times New Roman Bold" charset="0"/>
                <a:ea typeface="ヒラギノ明朝 ProN W3" charset="0"/>
                <a:cs typeface="Times New Roman Bold" charset="0"/>
                <a:sym typeface="Times New Roman Bold" charset="0"/>
              </a:rPr>
              <a:t>)</a:t>
            </a:r>
            <a:r>
              <a:rPr lang="en-US" sz="2800" dirty="0">
                <a:solidFill>
                  <a:srgbClr val="000000"/>
                </a:solidFill>
                <a:latin typeface="Times New Roman Bold" charset="0"/>
                <a:ea typeface="ヒラギノ明朝 ProN W3" charset="0"/>
                <a:cs typeface="Times New Roman Bold" charset="0"/>
                <a:sym typeface="Times New Roman Bold" charset="0"/>
              </a:rPr>
              <a:t>, a </a:t>
            </a:r>
            <a:r>
              <a:rPr lang="en-US" sz="2800" dirty="0" err="1">
                <a:solidFill>
                  <a:srgbClr val="000000"/>
                </a:solidFill>
                <a:latin typeface="Times New Roman Bold" charset="0"/>
                <a:ea typeface="ヒラギノ明朝 ProN W3" charset="0"/>
                <a:cs typeface="Times New Roman Bold" charset="0"/>
                <a:sym typeface="Times New Roman Bold" charset="0"/>
              </a:rPr>
              <a:t>baktériumok</a:t>
            </a:r>
            <a:r>
              <a:rPr lang="en-US" sz="2800" dirty="0">
                <a:solidFill>
                  <a:srgbClr val="000000"/>
                </a:solidFill>
                <a:latin typeface="Times New Roman Bold" charset="0"/>
                <a:ea typeface="ヒラギノ明朝 ProN W3" charset="0"/>
                <a:cs typeface="Times New Roman Bold" charset="0"/>
                <a:sym typeface="Times New Roman Bold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 Bold" charset="0"/>
                <a:ea typeface="ヒラギノ明朝 ProN W3" charset="0"/>
                <a:cs typeface="Times New Roman Bold" charset="0"/>
                <a:sym typeface="Times New Roman Bold" charset="0"/>
              </a:rPr>
              <a:t>működése</a:t>
            </a:r>
            <a:r>
              <a:rPr lang="en-US" sz="2800" dirty="0">
                <a:solidFill>
                  <a:srgbClr val="000000"/>
                </a:solidFill>
                <a:latin typeface="Times New Roman Bold" charset="0"/>
                <a:ea typeface="ヒラギノ明朝 ProN W3" charset="0"/>
                <a:cs typeface="Times New Roman Bold" charset="0"/>
                <a:sym typeface="Times New Roman Bold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 Bold" charset="0"/>
                <a:ea typeface="ヒラギノ明朝 ProN W3" charset="0"/>
                <a:cs typeface="Times New Roman Bold" charset="0"/>
                <a:sym typeface="Times New Roman Bold" charset="0"/>
              </a:rPr>
              <a:t>veszélyezteti</a:t>
            </a:r>
            <a:r>
              <a:rPr lang="en-US" sz="2800" dirty="0">
                <a:solidFill>
                  <a:srgbClr val="000000"/>
                </a:solidFill>
                <a:latin typeface="Times New Roman Bold" charset="0"/>
                <a:ea typeface="ヒラギノ明朝 ProN W3" charset="0"/>
                <a:cs typeface="Times New Roman Bold" charset="0"/>
                <a:sym typeface="Times New Roman Bold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 Bold" charset="0"/>
                <a:ea typeface="ヒラギノ明朝 ProN W3" charset="0"/>
                <a:cs typeface="Times New Roman Bold" charset="0"/>
                <a:sym typeface="Times New Roman Bold" charset="0"/>
              </a:rPr>
              <a:t>az</a:t>
            </a:r>
            <a:r>
              <a:rPr lang="en-US" sz="2800" dirty="0">
                <a:solidFill>
                  <a:srgbClr val="000000"/>
                </a:solidFill>
                <a:latin typeface="Times New Roman Bold" charset="0"/>
                <a:ea typeface="ヒラギノ明朝 ProN W3" charset="0"/>
                <a:cs typeface="Times New Roman Bold" charset="0"/>
                <a:sym typeface="Times New Roman Bold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 Bold" charset="0"/>
                <a:ea typeface="ヒラギノ明朝 ProN W3" charset="0"/>
                <a:cs typeface="Times New Roman Bold" charset="0"/>
                <a:sym typeface="Times New Roman Bold" charset="0"/>
              </a:rPr>
              <a:t>alatta</a:t>
            </a:r>
            <a:r>
              <a:rPr lang="en-US" sz="2800" dirty="0">
                <a:solidFill>
                  <a:srgbClr val="000000"/>
                </a:solidFill>
                <a:latin typeface="Times New Roman Bold" charset="0"/>
                <a:ea typeface="ヒラギノ明朝 ProN W3" charset="0"/>
                <a:cs typeface="Times New Roman Bold" charset="0"/>
                <a:sym typeface="Times New Roman Bold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 Bold" charset="0"/>
                <a:ea typeface="ヒラギノ明朝 ProN W3" charset="0"/>
                <a:cs typeface="Times New Roman Bold" charset="0"/>
                <a:sym typeface="Times New Roman Bold" charset="0"/>
              </a:rPr>
              <a:t>fekvő</a:t>
            </a:r>
            <a:r>
              <a:rPr lang="en-US" sz="2800" dirty="0">
                <a:solidFill>
                  <a:srgbClr val="000000"/>
                </a:solidFill>
                <a:latin typeface="Times New Roman Bold" charset="0"/>
                <a:ea typeface="ヒラギノ明朝 ProN W3" charset="0"/>
                <a:cs typeface="Times New Roman Bold" charset="0"/>
                <a:sym typeface="Times New Roman Bold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 Bold" charset="0"/>
                <a:ea typeface="ヒラギノ明朝 ProN W3" charset="0"/>
                <a:cs typeface="Times New Roman Bold" charset="0"/>
                <a:sym typeface="Times New Roman Bold" charset="0"/>
              </a:rPr>
              <a:t>szöveteket</a:t>
            </a:r>
            <a:r>
              <a:rPr lang="en-US" sz="2800" dirty="0">
                <a:solidFill>
                  <a:srgbClr val="000000"/>
                </a:solidFill>
                <a:latin typeface="Times New Roman Bold" charset="0"/>
                <a:ea typeface="ヒラギノ明朝 ProN W3" charset="0"/>
                <a:cs typeface="Times New Roman Bold" charset="0"/>
                <a:sym typeface="Times New Roman Bold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 Bold" charset="0"/>
                <a:ea typeface="ヒラギノ明朝 ProN W3" charset="0"/>
                <a:cs typeface="Times New Roman Bold" charset="0"/>
                <a:sym typeface="Times New Roman Bold" charset="0"/>
              </a:rPr>
              <a:t>zománc</a:t>
            </a:r>
            <a:r>
              <a:rPr lang="en-US" sz="2800" dirty="0">
                <a:solidFill>
                  <a:srgbClr val="000000"/>
                </a:solidFill>
                <a:latin typeface="Times New Roman Bold" charset="0"/>
                <a:ea typeface="ヒラギノ明朝 ProN W3" charset="0"/>
                <a:cs typeface="Times New Roman Bold" charset="0"/>
                <a:sym typeface="Times New Roman Bold" charset="0"/>
              </a:rPr>
              <a:t>, gingiva</a:t>
            </a:r>
            <a:r>
              <a:rPr lang="en-US" sz="2800" dirty="0" smtClean="0">
                <a:solidFill>
                  <a:srgbClr val="000000"/>
                </a:solidFill>
                <a:latin typeface="Times New Roman Bold" charset="0"/>
                <a:ea typeface="ヒラギノ明朝 ProN W3" charset="0"/>
                <a:cs typeface="Times New Roman Bold" charset="0"/>
                <a:sym typeface="Times New Roman Bold" charset="0"/>
              </a:rPr>
              <a:t>).</a:t>
            </a:r>
            <a:endParaRPr lang="en-US" sz="2800" dirty="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endParaRPr lang="en-US" dirty="0"/>
          </a:p>
        </p:txBody>
      </p:sp>
      <p:pic>
        <p:nvPicPr>
          <p:cNvPr id="4" name="Picture 3" descr="2011-0095_fogaszat_magy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270" y="5051342"/>
            <a:ext cx="2939730" cy="1806658"/>
          </a:xfrm>
          <a:prstGeom prst="rect">
            <a:avLst/>
          </a:prstGeom>
        </p:spPr>
      </p:pic>
      <p:pic>
        <p:nvPicPr>
          <p:cNvPr id="5" name="Picture 4" descr="apgar-ertek-tablazat-szules-utan-1920-10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495" y="119529"/>
            <a:ext cx="2772505" cy="1613649"/>
          </a:xfrm>
          <a:prstGeom prst="rect">
            <a:avLst/>
          </a:prstGeom>
        </p:spPr>
      </p:pic>
      <p:pic>
        <p:nvPicPr>
          <p:cNvPr id="6" name="Picture 5" descr="Képernyőfotó 2019-09-03 - 18.22.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484"/>
            <a:ext cx="677897" cy="7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6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890129"/>
          </a:xfrm>
        </p:spPr>
        <p:txBody>
          <a:bodyPr/>
          <a:lstStyle/>
          <a:p>
            <a:r>
              <a:rPr lang="en-US" sz="3600" dirty="0" err="1"/>
              <a:t>szájüreg</a:t>
            </a:r>
            <a:r>
              <a:rPr lang="en-US" sz="3600" dirty="0"/>
              <a:t> NORMÁL FLÓRÁJA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06222"/>
            <a:ext cx="7520940" cy="4459111"/>
          </a:xfrm>
        </p:spPr>
        <p:txBody>
          <a:bodyPr>
            <a:normAutofit lnSpcReduction="10000"/>
          </a:bodyPr>
          <a:lstStyle/>
          <a:p>
            <a:pPr lvl="3">
              <a:spcBef>
                <a:spcPts val="800"/>
              </a:spcBef>
              <a:buClrTx/>
              <a:buFont typeface="Wingdings" charset="2"/>
              <a:buChar char="Ø"/>
            </a:pPr>
            <a:r>
              <a:rPr lang="en-US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3000" b="1" dirty="0" smtClean="0">
                <a:latin typeface="Times New Roman" charset="0"/>
                <a:cs typeface="Times New Roman" charset="0"/>
                <a:sym typeface="Times New Roman" charset="0"/>
              </a:rPr>
              <a:t>Streptococcus </a:t>
            </a:r>
            <a:r>
              <a:rPr lang="en-US" sz="3000" b="1" dirty="0" err="1" smtClean="0">
                <a:latin typeface="Times New Roman" charset="0"/>
                <a:cs typeface="Times New Roman" charset="0"/>
                <a:sym typeface="Times New Roman" charset="0"/>
              </a:rPr>
              <a:t>salivarius</a:t>
            </a:r>
            <a:r>
              <a:rPr lang="en-US" sz="3000" b="1" dirty="0" smtClean="0">
                <a:latin typeface="Times New Roman" charset="0"/>
                <a:cs typeface="Times New Roman" charset="0"/>
                <a:sym typeface="Times New Roman" charset="0"/>
              </a:rPr>
              <a:t> </a:t>
            </a:r>
          </a:p>
          <a:p>
            <a:pPr lvl="3">
              <a:spcBef>
                <a:spcPts val="800"/>
              </a:spcBef>
              <a:buClrTx/>
              <a:buFont typeface="Wingdings" charset="2"/>
              <a:buChar char="Ø"/>
            </a:pPr>
            <a:r>
              <a:rPr lang="en-US" sz="3000" b="1" dirty="0" smtClean="0">
                <a:latin typeface="Times New Roman" charset="0"/>
                <a:cs typeface="Times New Roman" charset="0"/>
                <a:sym typeface="Times New Roman" charset="0"/>
              </a:rPr>
              <a:t>Streptococcus </a:t>
            </a:r>
            <a:r>
              <a:rPr lang="en-US" sz="3000" b="1" dirty="0" err="1" smtClean="0">
                <a:latin typeface="Times New Roman" charset="0"/>
                <a:cs typeface="Times New Roman" charset="0"/>
                <a:sym typeface="Times New Roman" charset="0"/>
              </a:rPr>
              <a:t>mitis</a:t>
            </a:r>
            <a:endParaRPr lang="en-US" sz="3000" b="1" dirty="0" smtClean="0">
              <a:latin typeface="Times New Roman" charset="0"/>
              <a:cs typeface="Times New Roman" charset="0"/>
              <a:sym typeface="Times New Roman" charset="0"/>
            </a:endParaRPr>
          </a:p>
          <a:p>
            <a:pPr lvl="3">
              <a:spcBef>
                <a:spcPts val="800"/>
              </a:spcBef>
              <a:buClrTx/>
              <a:buFont typeface="Wingdings" charset="2"/>
              <a:buChar char="Ø"/>
            </a:pPr>
            <a:r>
              <a:rPr lang="en-US" sz="3000" b="1" dirty="0">
                <a:latin typeface="Times New Roman" charset="0"/>
                <a:cs typeface="Times New Roman" charset="0"/>
                <a:sym typeface="Times New Roman" charset="0"/>
              </a:rPr>
              <a:t>Streptococcus</a:t>
            </a:r>
            <a:r>
              <a:rPr lang="en-US" sz="3000" b="1" dirty="0" smtClean="0"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3000" b="1" dirty="0" err="1" smtClean="0">
                <a:latin typeface="Times New Roman" charset="0"/>
                <a:cs typeface="Times New Roman" charset="0"/>
                <a:sym typeface="Times New Roman" charset="0"/>
              </a:rPr>
              <a:t>oralis</a:t>
            </a:r>
            <a:endParaRPr lang="en-US" sz="3000" b="1" dirty="0">
              <a:latin typeface="Times New Roman" charset="0"/>
              <a:cs typeface="Times New Roman" charset="0"/>
              <a:sym typeface="Times New Roman" charset="0"/>
            </a:endParaRPr>
          </a:p>
          <a:p>
            <a:pPr lvl="3">
              <a:spcBef>
                <a:spcPts val="800"/>
              </a:spcBef>
              <a:buClrTx/>
              <a:buFont typeface="Wingdings" charset="2"/>
              <a:buChar char="Ø"/>
            </a:pPr>
            <a:r>
              <a:rPr lang="en-US" sz="3000" b="1" dirty="0" smtClean="0">
                <a:latin typeface="Times New Roman Italic" charset="0"/>
                <a:cs typeface="Times New Roman Italic" charset="0"/>
                <a:sym typeface="Times New Roman Italic" charset="0"/>
              </a:rPr>
              <a:t>Neisseria</a:t>
            </a:r>
          </a:p>
          <a:p>
            <a:pPr lvl="3">
              <a:spcBef>
                <a:spcPts val="800"/>
              </a:spcBef>
              <a:buClrTx/>
              <a:buFont typeface="Wingdings" charset="2"/>
              <a:buChar char="Ø"/>
            </a:pPr>
            <a:r>
              <a:rPr lang="en-US" sz="3000" b="1" dirty="0" smtClean="0">
                <a:latin typeface="Times New Roman Italic" charset="0"/>
                <a:cs typeface="Times New Roman Italic" charset="0"/>
                <a:sym typeface="Times New Roman Italic" charset="0"/>
              </a:rPr>
              <a:t>Lactobacillus </a:t>
            </a:r>
          </a:p>
          <a:p>
            <a:pPr lvl="3">
              <a:spcBef>
                <a:spcPts val="800"/>
              </a:spcBef>
              <a:buClrTx/>
              <a:buFont typeface="Wingdings" charset="2"/>
              <a:buChar char="Ø"/>
            </a:pPr>
            <a:r>
              <a:rPr lang="en-US" sz="3000" b="1" dirty="0" err="1" smtClean="0">
                <a:latin typeface="Times New Roman Italic" charset="0"/>
                <a:cs typeface="Times New Roman Italic" charset="0"/>
                <a:sym typeface="Times New Roman Italic" charset="0"/>
              </a:rPr>
              <a:t>Pervotella</a:t>
            </a:r>
            <a:endParaRPr lang="en-US" sz="3000" b="1" dirty="0" smtClean="0">
              <a:latin typeface="Times New Roman Italic" charset="0"/>
              <a:cs typeface="Times New Roman Italic" charset="0"/>
              <a:sym typeface="Times New Roman Italic" charset="0"/>
            </a:endParaRPr>
          </a:p>
          <a:p>
            <a:pPr lvl="3">
              <a:spcBef>
                <a:spcPts val="800"/>
              </a:spcBef>
              <a:buClrTx/>
              <a:buFont typeface="Wingdings" charset="2"/>
              <a:buChar char="Ø"/>
            </a:pPr>
            <a:r>
              <a:rPr lang="en-US" sz="3000" b="1" dirty="0" err="1" smtClean="0">
                <a:latin typeface="Times New Roman Italic" charset="0"/>
                <a:cs typeface="Times New Roman Italic" charset="0"/>
                <a:sym typeface="Times New Roman Italic" charset="0"/>
              </a:rPr>
              <a:t>Fusobacterium</a:t>
            </a:r>
            <a:r>
              <a:rPr lang="en-US" sz="3000" b="1" dirty="0" smtClean="0">
                <a:latin typeface="Times New Roman Italic" charset="0"/>
                <a:cs typeface="Times New Roman Italic" charset="0"/>
                <a:sym typeface="Times New Roman Italic" charset="0"/>
              </a:rPr>
              <a:t> </a:t>
            </a:r>
          </a:p>
          <a:p>
            <a:pPr lvl="3">
              <a:spcBef>
                <a:spcPts val="800"/>
              </a:spcBef>
              <a:buClrTx/>
              <a:buFont typeface="Wingdings" charset="2"/>
              <a:buChar char="Ø"/>
            </a:pPr>
            <a:r>
              <a:rPr lang="en-US" sz="3000" b="1" dirty="0" err="1" smtClean="0">
                <a:latin typeface="Times New Roman Italic" charset="0"/>
                <a:cs typeface="Times New Roman Italic" charset="0"/>
                <a:sym typeface="Times New Roman Italic" charset="0"/>
              </a:rPr>
              <a:t>Veillonella</a:t>
            </a:r>
            <a:endParaRPr lang="en-US" sz="3000" b="1" dirty="0">
              <a:latin typeface="Times New Roman Italic" charset="0"/>
              <a:ea typeface="ヒラギノ明朝 ProN W3" charset="0"/>
              <a:cs typeface="ヒラギノ明朝 ProN W3" charset="0"/>
              <a:sym typeface="Times New Roman Italic" charset="0"/>
            </a:endParaRPr>
          </a:p>
          <a:p>
            <a:pPr marL="50800" indent="0">
              <a:defRPr/>
            </a:pPr>
            <a:endParaRPr lang="en-US" sz="3600" dirty="0">
              <a:solidFill>
                <a:srgbClr val="003DCC"/>
              </a:solidFill>
            </a:endParaRPr>
          </a:p>
          <a:p>
            <a:endParaRPr lang="en-US" dirty="0"/>
          </a:p>
        </p:txBody>
      </p:sp>
      <p:pic>
        <p:nvPicPr>
          <p:cNvPr id="5" name="Picture 4" descr="strepto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778" y="2892778"/>
            <a:ext cx="3584221" cy="3965221"/>
          </a:xfrm>
          <a:prstGeom prst="rect">
            <a:avLst/>
          </a:prstGeom>
        </p:spPr>
      </p:pic>
      <p:pic>
        <p:nvPicPr>
          <p:cNvPr id="6" name="Picture 5" descr="Képernyőfotó 2019-08-18 - 16.12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583" y="1538941"/>
            <a:ext cx="2281240" cy="1181847"/>
          </a:xfrm>
          <a:prstGeom prst="rect">
            <a:avLst/>
          </a:prstGeom>
        </p:spPr>
      </p:pic>
      <p:cxnSp>
        <p:nvCxnSpPr>
          <p:cNvPr id="8" name="Curved Connector 7"/>
          <p:cNvCxnSpPr>
            <a:endCxn id="6" idx="1"/>
          </p:cNvCxnSpPr>
          <p:nvPr/>
        </p:nvCxnSpPr>
        <p:spPr>
          <a:xfrm flipV="1">
            <a:off x="4004235" y="2129865"/>
            <a:ext cx="2649348" cy="1978959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19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678462"/>
          </a:xfrm>
        </p:spPr>
        <p:txBody>
          <a:bodyPr/>
          <a:lstStyle/>
          <a:p>
            <a:r>
              <a:rPr lang="en-US" sz="3600" dirty="0" err="1" smtClean="0"/>
              <a:t>Szájüreg</a:t>
            </a:r>
            <a:r>
              <a:rPr lang="en-US" sz="3600" dirty="0" smtClean="0"/>
              <a:t> </a:t>
            </a:r>
            <a:r>
              <a:rPr lang="en-US" sz="3600" dirty="0"/>
              <a:t>NORMÁL FLÓRÁJA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78" y="1594556"/>
            <a:ext cx="9045221" cy="5023554"/>
          </a:xfrm>
        </p:spPr>
        <p:txBody>
          <a:bodyPr>
            <a:normAutofit/>
          </a:bodyPr>
          <a:lstStyle/>
          <a:p>
            <a:r>
              <a:rPr lang="en-US" sz="2800" u="sng" dirty="0">
                <a:solidFill>
                  <a:srgbClr val="000090"/>
                </a:solidFill>
                <a:latin typeface="Times New Roman"/>
                <a:cs typeface="Times New Roman"/>
              </a:rPr>
              <a:t>A </a:t>
            </a:r>
            <a:r>
              <a:rPr lang="en-US" sz="2800" u="sng" dirty="0" err="1">
                <a:solidFill>
                  <a:srgbClr val="000090"/>
                </a:solidFill>
                <a:latin typeface="Times New Roman"/>
                <a:cs typeface="Times New Roman"/>
              </a:rPr>
              <a:t>rossz</a:t>
            </a:r>
            <a:r>
              <a:rPr lang="en-US" sz="2800" u="sng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sz="2800" u="sng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lehelet</a:t>
            </a:r>
            <a:r>
              <a:rPr lang="en-US" sz="2800" u="sng" dirty="0" smtClean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oka</a:t>
            </a:r>
            <a:r>
              <a:rPr lang="en-US" sz="2800" dirty="0" smtClean="0">
                <a:latin typeface="Times New Roman"/>
                <a:cs typeface="Times New Roman"/>
              </a:rPr>
              <a:t> a </a:t>
            </a:r>
            <a:r>
              <a:rPr lang="en-US" sz="2800" dirty="0" err="1">
                <a:latin typeface="Times New Roman"/>
                <a:cs typeface="Times New Roman"/>
              </a:rPr>
              <a:t>megnövekedett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baktériumtömeg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különösen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a Gram-</a:t>
            </a:r>
            <a:r>
              <a:rPr lang="en-US" sz="2800" dirty="0" err="1">
                <a:latin typeface="Times New Roman"/>
                <a:cs typeface="Times New Roman"/>
              </a:rPr>
              <a:t>nagatív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anaerobok</a:t>
            </a:r>
            <a:r>
              <a:rPr lang="en-US" sz="2800" dirty="0" smtClean="0">
                <a:latin typeface="Times New Roman"/>
                <a:cs typeface="Times New Roman"/>
              </a:rPr>
              <a:t>. 		(</a:t>
            </a:r>
            <a:r>
              <a:rPr lang="en-US" sz="2800" dirty="0" err="1">
                <a:latin typeface="Times New Roman"/>
                <a:cs typeface="Times New Roman"/>
              </a:rPr>
              <a:t>Porphyromonas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dirty="0" err="1">
                <a:latin typeface="Times New Roman"/>
                <a:cs typeface="Times New Roman"/>
              </a:rPr>
              <a:t>Prevotella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dirty="0" err="1">
                <a:latin typeface="Times New Roman"/>
                <a:cs typeface="Times New Roman"/>
              </a:rPr>
              <a:t>Fusobacterium</a:t>
            </a:r>
            <a:r>
              <a:rPr lang="en-US" sz="2800" dirty="0" smtClean="0">
                <a:latin typeface="Times New Roman"/>
                <a:cs typeface="Times New Roman"/>
              </a:rPr>
              <a:t>)</a:t>
            </a:r>
          </a:p>
          <a:p>
            <a:endParaRPr lang="en-US" sz="2800" dirty="0" smtClean="0">
              <a:latin typeface="Times New Roman"/>
              <a:cs typeface="Times New Roman"/>
            </a:endParaRPr>
          </a:p>
          <a:p>
            <a:r>
              <a:rPr lang="en-US" sz="2800" u="sng" dirty="0" smtClean="0">
                <a:solidFill>
                  <a:srgbClr val="000090"/>
                </a:solidFill>
                <a:latin typeface="Times New Roman"/>
                <a:cs typeface="Times New Roman"/>
              </a:rPr>
              <a:t>Caries: </a:t>
            </a:r>
            <a:r>
              <a:rPr lang="en-US" sz="2800" dirty="0" smtClean="0">
                <a:latin typeface="Times New Roman"/>
                <a:cs typeface="Times New Roman"/>
              </a:rPr>
              <a:t>Streptococcus </a:t>
            </a:r>
            <a:r>
              <a:rPr lang="en-US" sz="2800" dirty="0" err="1" smtClean="0">
                <a:latin typeface="Times New Roman"/>
                <a:cs typeface="Times New Roman"/>
              </a:rPr>
              <a:t>mutans</a:t>
            </a:r>
            <a:r>
              <a:rPr lang="en-US" sz="2800" dirty="0" smtClean="0">
                <a:latin typeface="Times New Roman"/>
                <a:cs typeface="Times New Roman"/>
              </a:rPr>
              <a:t>, Lactobacillus </a:t>
            </a:r>
            <a:r>
              <a:rPr lang="en-US" sz="2800" dirty="0" err="1" smtClean="0">
                <a:latin typeface="Times New Roman"/>
                <a:cs typeface="Times New Roman"/>
              </a:rPr>
              <a:t>acidophylus</a:t>
            </a:r>
            <a:endParaRPr lang="en-US" sz="2800" dirty="0" smtClean="0">
              <a:latin typeface="Times New Roman"/>
              <a:cs typeface="Times New Roman"/>
            </a:endParaRPr>
          </a:p>
          <a:p>
            <a:r>
              <a:rPr lang="en-US" sz="2800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sz="2800" u="sng" dirty="0">
                <a:solidFill>
                  <a:srgbClr val="000090"/>
                </a:solidFill>
                <a:latin typeface="Times New Roman"/>
                <a:ea typeface="ヒラギノ角ゴ ProN W3" charset="0"/>
                <a:cs typeface="Times New Roman"/>
                <a:sym typeface="Futura Condensed" charset="0"/>
              </a:rPr>
              <a:t>Gingivitis, </a:t>
            </a:r>
            <a:r>
              <a:rPr lang="en-US" sz="2800" u="sng" dirty="0" err="1">
                <a:solidFill>
                  <a:srgbClr val="000090"/>
                </a:solidFill>
                <a:latin typeface="Times New Roman"/>
                <a:ea typeface="ヒラギノ角ゴ ProN W3" charset="0"/>
                <a:cs typeface="Times New Roman"/>
                <a:sym typeface="Futura Condensed" charset="0"/>
              </a:rPr>
              <a:t>parodontitis</a:t>
            </a:r>
            <a:r>
              <a:rPr lang="en-US" sz="2800" u="sng" dirty="0">
                <a:solidFill>
                  <a:srgbClr val="000090"/>
                </a:solidFill>
                <a:latin typeface="Times New Roman"/>
                <a:ea typeface="ヒラギノ角ゴ ProN W3" charset="0"/>
                <a:cs typeface="Times New Roman"/>
                <a:sym typeface="Futura Condensed" charset="0"/>
              </a:rPr>
              <a:t>: </a:t>
            </a:r>
            <a:r>
              <a:rPr lang="en-US" sz="2800" dirty="0" err="1">
                <a:latin typeface="Times New Roman"/>
                <a:ea typeface="ヒラギノ角ゴ ProN W3" charset="0"/>
                <a:cs typeface="Times New Roman"/>
                <a:sym typeface="Futura Condensed" charset="0"/>
              </a:rPr>
              <a:t>Porphyromonas</a:t>
            </a:r>
            <a:r>
              <a:rPr lang="en-US" sz="2800" dirty="0">
                <a:latin typeface="Times New Roman"/>
                <a:ea typeface="ヒラギノ角ゴ ProN W3" charset="0"/>
                <a:cs typeface="Times New Roman"/>
                <a:sym typeface="Futura Condensed" charset="0"/>
              </a:rPr>
              <a:t> </a:t>
            </a:r>
            <a:r>
              <a:rPr lang="en-US" sz="2800" dirty="0" err="1">
                <a:latin typeface="Times New Roman"/>
                <a:ea typeface="ヒラギノ角ゴ ProN W3" charset="0"/>
                <a:cs typeface="Times New Roman"/>
                <a:sym typeface="Futura Condensed" charset="0"/>
              </a:rPr>
              <a:t>gingivalis</a:t>
            </a:r>
            <a:r>
              <a:rPr lang="en-US" sz="2800" dirty="0">
                <a:latin typeface="Times New Roman"/>
                <a:ea typeface="ヒラギノ角ゴ ProN W3" charset="0"/>
                <a:cs typeface="Times New Roman"/>
                <a:sym typeface="Futura Condensed" charset="0"/>
              </a:rPr>
              <a:t>, </a:t>
            </a:r>
            <a:r>
              <a:rPr lang="en-US" sz="2800" dirty="0" err="1">
                <a:latin typeface="Times New Roman"/>
                <a:ea typeface="ヒラギノ角ゴ ProN W3" charset="0"/>
                <a:cs typeface="Times New Roman"/>
                <a:sym typeface="Futura Condensed" charset="0"/>
              </a:rPr>
              <a:t>Prevotella</a:t>
            </a:r>
            <a:r>
              <a:rPr lang="en-US" sz="2800" dirty="0">
                <a:latin typeface="Times New Roman"/>
                <a:ea typeface="ヒラギノ角ゴ ProN W3" charset="0"/>
                <a:cs typeface="Times New Roman"/>
                <a:sym typeface="Futura Condensed" charset="0"/>
              </a:rPr>
              <a:t> </a:t>
            </a:r>
            <a:r>
              <a:rPr lang="en-US" sz="2800" dirty="0" err="1">
                <a:latin typeface="Times New Roman"/>
                <a:ea typeface="ヒラギノ角ゴ ProN W3" charset="0"/>
                <a:cs typeface="Times New Roman"/>
                <a:sym typeface="Futura Condensed" charset="0"/>
              </a:rPr>
              <a:t>intermedia</a:t>
            </a:r>
            <a:r>
              <a:rPr lang="en-US" sz="2800" dirty="0">
                <a:latin typeface="Times New Roman"/>
                <a:ea typeface="ヒラギノ角ゴ ProN W3" charset="0"/>
                <a:cs typeface="Times New Roman"/>
                <a:sym typeface="Futura Condensed" charset="0"/>
              </a:rPr>
              <a:t>, </a:t>
            </a:r>
            <a:r>
              <a:rPr lang="en-US" sz="2800" dirty="0" err="1">
                <a:latin typeface="Times New Roman"/>
                <a:ea typeface="ヒラギノ角ゴ ProN W3" charset="0"/>
                <a:cs typeface="Times New Roman"/>
                <a:sym typeface="Futura Condensed" charset="0"/>
              </a:rPr>
              <a:t>Fusobacterium</a:t>
            </a:r>
            <a:r>
              <a:rPr lang="en-US" sz="2800" dirty="0">
                <a:latin typeface="Times New Roman"/>
                <a:ea typeface="ヒラギノ角ゴ ProN W3" charset="0"/>
                <a:cs typeface="Times New Roman"/>
                <a:sym typeface="Futura Condensed" charset="0"/>
              </a:rPr>
              <a:t> </a:t>
            </a:r>
            <a:r>
              <a:rPr lang="en-US" sz="2800" dirty="0" err="1">
                <a:latin typeface="Times New Roman"/>
                <a:ea typeface="ヒラギノ角ゴ ProN W3" charset="0"/>
                <a:cs typeface="Times New Roman"/>
                <a:sym typeface="Futura Condensed" charset="0"/>
              </a:rPr>
              <a:t>nucleatum</a:t>
            </a:r>
            <a:r>
              <a:rPr lang="en-US" sz="2800" dirty="0">
                <a:latin typeface="Times New Roman"/>
                <a:ea typeface="ヒラギノ角ゴ ProN W3" charset="0"/>
                <a:cs typeface="Times New Roman"/>
                <a:sym typeface="Futura Condensed" charset="0"/>
              </a:rPr>
              <a:t>, </a:t>
            </a:r>
            <a:r>
              <a:rPr lang="en-US" sz="2800" dirty="0" err="1" smtClean="0">
                <a:latin typeface="Times New Roman"/>
                <a:ea typeface="ヒラギノ角ゴ ProN W3" charset="0"/>
                <a:cs typeface="Times New Roman"/>
                <a:sym typeface="Futura Condensed" charset="0"/>
              </a:rPr>
              <a:t>Spirochaeták</a:t>
            </a:r>
            <a:r>
              <a:rPr lang="en-US" sz="2800" dirty="0" smtClean="0">
                <a:latin typeface="Times New Roman"/>
                <a:ea typeface="ヒラギノ角ゴ ProN W3" charset="0"/>
                <a:cs typeface="Times New Roman"/>
                <a:sym typeface="Futura Condensed" charset="0"/>
              </a:rPr>
              <a:t>, </a:t>
            </a:r>
            <a:r>
              <a:rPr lang="en-US" sz="2800" dirty="0" err="1" smtClean="0">
                <a:latin typeface="Times New Roman"/>
                <a:ea typeface="ヒラギノ角ゴ ProN W3" charset="0"/>
                <a:cs typeface="Times New Roman"/>
                <a:sym typeface="Futura Condensed" charset="0"/>
              </a:rPr>
              <a:t>Actinobacillus</a:t>
            </a:r>
            <a:r>
              <a:rPr lang="en-US" sz="2800" dirty="0" smtClean="0">
                <a:latin typeface="Times New Roman"/>
                <a:ea typeface="ヒラギノ角ゴ ProN W3" charset="0"/>
                <a:cs typeface="Times New Roman"/>
                <a:sym typeface="Futura Condensed" charset="0"/>
              </a:rPr>
              <a:t> </a:t>
            </a:r>
            <a:r>
              <a:rPr lang="en-US" sz="2800" dirty="0" err="1">
                <a:latin typeface="Times New Roman"/>
                <a:ea typeface="ヒラギノ角ゴ ProN W3" charset="0"/>
                <a:cs typeface="Times New Roman"/>
                <a:sym typeface="Futura Condensed" charset="0"/>
              </a:rPr>
              <a:t>actinomycetemcomitans</a:t>
            </a:r>
            <a:endParaRPr lang="en-US" sz="2800" dirty="0">
              <a:latin typeface="Times New Roman"/>
              <a:ea typeface="ヒラギノ角ゴ ProN W3" charset="0"/>
              <a:cs typeface="Times New Roman"/>
              <a:sym typeface="Futura Condensed" charset="0"/>
            </a:endParaRPr>
          </a:p>
          <a:p>
            <a:endParaRPr lang="en-US" sz="2800" dirty="0">
              <a:latin typeface="Times New Roman"/>
              <a:ea typeface="ヒラギノ角ゴ ProN W3" charset="0"/>
              <a:cs typeface="Times New Roman"/>
              <a:sym typeface="Futura Condensed" charset="0"/>
            </a:endParaRPr>
          </a:p>
          <a:p>
            <a:pPr lvl="0"/>
            <a:endParaRPr lang="en-US" sz="2800" dirty="0">
              <a:latin typeface="Futura Condensed" charset="0"/>
              <a:ea typeface="ヒラギノ角ゴ ProN W3" charset="0"/>
              <a:cs typeface="ヒラギノ角ゴ ProN W3" charset="0"/>
              <a:sym typeface="Futura Condensed" charset="0"/>
            </a:endParaRPr>
          </a:p>
          <a:p>
            <a:endParaRPr lang="en-US" sz="2800" dirty="0">
              <a:solidFill>
                <a:srgbClr val="000080"/>
              </a:solidFill>
              <a:latin typeface="Times New Roman"/>
              <a:ea typeface="ヒラギノ角ゴ ProN W3" charset="0"/>
              <a:cs typeface="Times New Roman"/>
              <a:sym typeface="Futura Condensed" charset="0"/>
            </a:endParaRPr>
          </a:p>
          <a:p>
            <a:endParaRPr lang="en-US" dirty="0">
              <a:latin typeface="Futura Condensed" charset="0"/>
              <a:ea typeface="ヒラギノ角ゴ ProN W3" charset="0"/>
              <a:cs typeface="ヒラギノ角ゴ ProN W3" charset="0"/>
              <a:sym typeface="Futura Condensed" charset="0"/>
            </a:endParaRPr>
          </a:p>
          <a:p>
            <a:pPr lvl="0"/>
            <a:endParaRPr lang="en-US" dirty="0">
              <a:latin typeface="Futura Condensed" charset="0"/>
              <a:ea typeface="ヒラギノ角ゴ ProN W3" charset="0"/>
              <a:cs typeface="ヒラギノ角ゴ ProN W3" charset="0"/>
              <a:sym typeface="Futura Condensed" charset="0"/>
            </a:endParaRPr>
          </a:p>
          <a:p>
            <a:endParaRPr lang="en-US" dirty="0">
              <a:latin typeface="Futura Condensed" charset="0"/>
              <a:ea typeface="ヒラギノ角ゴ ProN W3" charset="0"/>
              <a:cs typeface="ヒラギノ角ゴ ProN W3" charset="0"/>
              <a:sym typeface="Futura Condensed" charset="0"/>
            </a:endParaRPr>
          </a:p>
          <a:p>
            <a:pPr lvl="0"/>
            <a:endParaRPr lang="en-US" dirty="0">
              <a:solidFill>
                <a:srgbClr val="000080"/>
              </a:solidFill>
              <a:latin typeface="Futura Condensed" charset="0"/>
              <a:ea typeface="ヒラギノ角ゴ ProN W3" charset="0"/>
              <a:cs typeface="ヒラギノ角ゴ ProN W3" charset="0"/>
              <a:sym typeface="Futura Condensed" charset="0"/>
            </a:endParaRPr>
          </a:p>
          <a:p>
            <a:endParaRPr lang="en-US" dirty="0"/>
          </a:p>
        </p:txBody>
      </p:sp>
      <p:pic>
        <p:nvPicPr>
          <p:cNvPr id="4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049" y="5695"/>
            <a:ext cx="1553702" cy="158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8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ental cari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29667" cy="2897807"/>
          </a:xfrm>
          <a:prstGeom prst="rect">
            <a:avLst/>
          </a:prstGeom>
        </p:spPr>
      </p:pic>
      <p:pic>
        <p:nvPicPr>
          <p:cNvPr id="6" name="Picture 5" descr="Képernyőfotó 2019-08-18 - 15.04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724" y="0"/>
            <a:ext cx="4725276" cy="2897807"/>
          </a:xfrm>
          <a:prstGeom prst="rect">
            <a:avLst/>
          </a:prstGeom>
        </p:spPr>
      </p:pic>
      <p:pic>
        <p:nvPicPr>
          <p:cNvPr id="7" name="Picture 6" descr="8604105_0cbc09a6f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889" y="2897807"/>
            <a:ext cx="6589889" cy="396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0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4980</TotalTime>
  <Words>1192</Words>
  <Application>Microsoft Macintosh PowerPoint</Application>
  <PresentationFormat>On-screen Show (4:3)</PresentationFormat>
  <Paragraphs>182</Paragraphs>
  <Slides>21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Angles</vt:lpstr>
      <vt:lpstr>Az emberi szervezet, a bőr természetes mikroflórája </vt:lpstr>
      <vt:lpstr>PowerPoint Presentation</vt:lpstr>
      <vt:lpstr>Mikroflóra</vt:lpstr>
      <vt:lpstr>ORR-Garat NORMÁL FLÓRÁJA</vt:lpstr>
      <vt:lpstr>szájüreg NORMÁL FLÓRÁJA</vt:lpstr>
      <vt:lpstr>szájüreg NORMÁL FLÓRÁJA</vt:lpstr>
      <vt:lpstr>szájüreg NORMÁL FLÓRÁJA</vt:lpstr>
      <vt:lpstr>Szájüreg NORMÁL FLÓRÁJA</vt:lpstr>
      <vt:lpstr>PowerPoint Presentation</vt:lpstr>
      <vt:lpstr>EMÉSZTŐCSATORNA</vt:lpstr>
      <vt:lpstr>VÉKONYBÉL</vt:lpstr>
      <vt:lpstr>Colon (vastagbél) Flórája</vt:lpstr>
      <vt:lpstr>Colon (vastagbél) Flórája</vt:lpstr>
      <vt:lpstr>BŐR NORMÁL FLÓRÁJA</vt:lpstr>
      <vt:lpstr>BŐR DoMINÁNS NORMÁL FLÓRÁJA</vt:lpstr>
      <vt:lpstr>BŐR DoMINÁNS NORMÁL FLÓRÁJA</vt:lpstr>
      <vt:lpstr>HÜVELY NORMÁL FLÓRÁJA</vt:lpstr>
      <vt:lpstr>HÜVELY NORMÁL FLÓRÁJA</vt:lpstr>
      <vt:lpstr>Összefoglalás</vt:lpstr>
      <vt:lpstr>PowerPoint Presentation</vt:lpstr>
      <vt:lpstr>Felhasznált irodalom (képek)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emberi szervezet, a bőr természetes mikroflórája </dc:title>
  <dc:creator>Microsoft Office User</dc:creator>
  <cp:lastModifiedBy>Microsoft Office User</cp:lastModifiedBy>
  <cp:revision>92</cp:revision>
  <dcterms:created xsi:type="dcterms:W3CDTF">2019-08-17T13:13:43Z</dcterms:created>
  <dcterms:modified xsi:type="dcterms:W3CDTF">2019-09-04T13:40:47Z</dcterms:modified>
</cp:coreProperties>
</file>