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2" r:id="rId7"/>
    <p:sldId id="273" r:id="rId8"/>
    <p:sldId id="276" r:id="rId9"/>
    <p:sldId id="269" r:id="rId10"/>
    <p:sldId id="274" r:id="rId11"/>
    <p:sldId id="275" r:id="rId12"/>
    <p:sldId id="277" r:id="rId13"/>
    <p:sldId id="279" r:id="rId14"/>
    <p:sldId id="278" r:id="rId15"/>
    <p:sldId id="282" r:id="rId16"/>
    <p:sldId id="272" r:id="rId17"/>
    <p:sldId id="280" r:id="rId18"/>
    <p:sldId id="263" r:id="rId19"/>
    <p:sldId id="264" r:id="rId20"/>
    <p:sldId id="283" r:id="rId21"/>
    <p:sldId id="281" r:id="rId22"/>
    <p:sldId id="265" r:id="rId23"/>
    <p:sldId id="266" r:id="rId24"/>
    <p:sldId id="268" r:id="rId25"/>
    <p:sldId id="267" r:id="rId26"/>
    <p:sldId id="270" r:id="rId27"/>
    <p:sldId id="285" r:id="rId28"/>
    <p:sldId id="284" r:id="rId29"/>
    <p:sldId id="287" r:id="rId30"/>
    <p:sldId id="288" r:id="rId31"/>
    <p:sldId id="289" r:id="rId32"/>
    <p:sldId id="286" r:id="rId33"/>
    <p:sldId id="291" r:id="rId34"/>
    <p:sldId id="292" r:id="rId3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4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8"/>
    <p:restoredTop sz="94733"/>
  </p:normalViewPr>
  <p:slideViewPr>
    <p:cSldViewPr snapToGrid="0" snapToObjects="1">
      <p:cViewPr varScale="1">
        <p:scale>
          <a:sx n="116" d="100"/>
          <a:sy n="116" d="100"/>
        </p:scale>
        <p:origin x="2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AF36E-AD8A-BB44-8259-AF637F5A688F}" type="datetimeFigureOut">
              <a:rPr lang="hu-HU" smtClean="0"/>
              <a:t>2021. 01. 02.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C2C09-2370-D74B-A1C2-F8D64BEC9F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2791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C2C09-2370-D74B-A1C2-F8D64BEC9FC2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99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58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25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3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03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85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6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41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0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58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52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99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1/2/21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3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képen éjszakai égbolt látható&#10;&#10;Automatikusan generált leírás">
            <a:extLst>
              <a:ext uri="{FF2B5EF4-FFF2-40B4-BE49-F238E27FC236}">
                <a16:creationId xmlns:a16="http://schemas.microsoft.com/office/drawing/2014/main" id="{160F0F40-3C67-4B4A-8820-CF711BB7B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5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C3E48C-655A-4982-8E73-7FB0D9E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" y="3307170"/>
            <a:ext cx="12191982" cy="3558767"/>
          </a:xfrm>
          <a:prstGeom prst="rect">
            <a:avLst/>
          </a:prstGeom>
          <a:gradFill>
            <a:gsLst>
              <a:gs pos="89000">
                <a:srgbClr val="000000">
                  <a:alpha val="0"/>
                </a:srgbClr>
              </a:gs>
              <a:gs pos="0">
                <a:schemeClr val="tx1"/>
              </a:gs>
              <a:gs pos="56000">
                <a:srgbClr val="000000">
                  <a:alpha val="26000"/>
                </a:srgbClr>
              </a:gs>
              <a:gs pos="14000">
                <a:srgbClr val="000000">
                  <a:alpha val="37000"/>
                </a:srgbClr>
              </a:gs>
              <a:gs pos="0">
                <a:srgbClr val="000000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23E0DA1-4029-D340-B483-E8C55580D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3308" y="2838734"/>
            <a:ext cx="8625385" cy="2729554"/>
          </a:xfrm>
        </p:spPr>
        <p:txBody>
          <a:bodyPr>
            <a:normAutofit/>
          </a:bodyPr>
          <a:lstStyle/>
          <a:p>
            <a:r>
              <a:rPr lang="hu-HU" sz="4000" dirty="0">
                <a:solidFill>
                  <a:srgbClr val="FFFFFF"/>
                </a:solidFill>
              </a:rPr>
              <a:t>GNATOLOGIAI ALAPFOGALMAK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F1BEB01-9B61-C745-B059-5F4155AD9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0" y="6036724"/>
            <a:ext cx="2963917" cy="561300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</a:rPr>
              <a:t>SZABADOS TÍMEA</a:t>
            </a:r>
          </a:p>
        </p:txBody>
      </p:sp>
    </p:spTree>
    <p:extLst>
      <p:ext uri="{BB962C8B-B14F-4D97-AF65-F5344CB8AC3E}">
        <p14:creationId xmlns:p14="http://schemas.microsoft.com/office/powerpoint/2010/main" val="1452177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9C038D4-8483-014B-94BD-D5D75A4B1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C00000"/>
                </a:solidFill>
              </a:rPr>
              <a:t>Vezető kontaktusok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0F4D95-C3D2-154E-8ABC-D72388309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A fogak </a:t>
            </a:r>
            <a:r>
              <a:rPr lang="hu-HU" sz="2400" dirty="0" err="1"/>
              <a:t>incizális</a:t>
            </a:r>
            <a:r>
              <a:rPr lang="hu-HU" sz="2400" dirty="0"/>
              <a:t> és </a:t>
            </a:r>
            <a:r>
              <a:rPr lang="hu-HU" sz="2400" dirty="0" err="1"/>
              <a:t>okkluzális</a:t>
            </a:r>
            <a:r>
              <a:rPr lang="hu-HU" sz="2400" dirty="0"/>
              <a:t> felületei vezetik a </a:t>
            </a:r>
            <a:r>
              <a:rPr lang="hu-HU" sz="2400" dirty="0" err="1"/>
              <a:t>mandibulát</a:t>
            </a:r>
            <a:r>
              <a:rPr lang="hu-HU" sz="2400" dirty="0"/>
              <a:t> IKP-be, vagy onnan ki. (vezető </a:t>
            </a:r>
            <a:r>
              <a:rPr lang="hu-HU" sz="2400" dirty="0" err="1"/>
              <a:t>csücskök</a:t>
            </a:r>
            <a:r>
              <a:rPr lang="hu-HU" sz="2400" dirty="0"/>
              <a:t>) </a:t>
            </a:r>
          </a:p>
          <a:p>
            <a:pPr marL="320040" lvl="2"/>
            <a:r>
              <a:rPr lang="hu-HU" sz="2400" dirty="0"/>
              <a:t>szemfogvezetés </a:t>
            </a:r>
          </a:p>
          <a:p>
            <a:pPr marL="320040" lvl="2"/>
            <a:r>
              <a:rPr lang="hu-HU" sz="2400" dirty="0" err="1"/>
              <a:t>metszofogvezetés</a:t>
            </a:r>
            <a:r>
              <a:rPr lang="hu-HU" sz="2400" dirty="0"/>
              <a:t> </a:t>
            </a:r>
          </a:p>
          <a:p>
            <a:pPr marL="320040" lvl="2"/>
            <a:r>
              <a:rPr lang="hu-HU" sz="2400" dirty="0"/>
              <a:t>csoportvezetés </a:t>
            </a:r>
          </a:p>
          <a:p>
            <a:endParaRPr lang="hu-HU" dirty="0"/>
          </a:p>
        </p:txBody>
      </p:sp>
      <p:pic>
        <p:nvPicPr>
          <p:cNvPr id="9" name="Kép 8" descr="A képen beltéri, zöldség látható&#10;&#10;Automatikusan generált leírás">
            <a:extLst>
              <a:ext uri="{FF2B5EF4-FFF2-40B4-BE49-F238E27FC236}">
                <a16:creationId xmlns:a16="http://schemas.microsoft.com/office/drawing/2014/main" id="{7F972BF1-C403-4741-912D-E305CBCF8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5081449"/>
            <a:ext cx="2933700" cy="168275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BD08C29-747A-9344-84F8-13F3C8404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3030113"/>
            <a:ext cx="2720543" cy="168275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D6473E67-B4F6-D244-801C-66E82A3BD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455" y="3726388"/>
            <a:ext cx="2878828" cy="17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86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6BB4A288-31AD-48C2-B51A-26D773DE2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3494708-24FC-1849-96FE-135E031EB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48" b="16991"/>
          <a:stretch/>
        </p:blipFill>
        <p:spPr>
          <a:xfrm>
            <a:off x="571500" y="566144"/>
            <a:ext cx="10210801" cy="5702833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F36FF0C2-1368-4678-BFE9-F06C8370B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69445" y="41005"/>
            <a:ext cx="952998" cy="6797768"/>
            <a:chOff x="11084465" y="29503"/>
            <a:chExt cx="952998" cy="6797768"/>
          </a:xfrm>
          <a:solidFill>
            <a:schemeClr val="bg2">
              <a:lumMod val="90000"/>
            </a:schemeClr>
          </a:solidFill>
        </p:grpSpPr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8AA07C56-137F-4036-AA62-DFAD3220BB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22617" y="44533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99EDAC04-A9E6-483F-A558-95AE3322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3845" y="65544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2">
              <a:extLst>
                <a:ext uri="{FF2B5EF4-FFF2-40B4-BE49-F238E27FC236}">
                  <a16:creationId xmlns:a16="http://schemas.microsoft.com/office/drawing/2014/main" id="{B24B08F8-86A7-46CF-B135-85BC89E6C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79248" y="171177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7">
              <a:extLst>
                <a:ext uri="{FF2B5EF4-FFF2-40B4-BE49-F238E27FC236}">
                  <a16:creationId xmlns:a16="http://schemas.microsoft.com/office/drawing/2014/main" id="{305C79E4-50EB-4252-9ED5-4E6746CF9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07653" y="353284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30">
              <a:extLst>
                <a:ext uri="{FF2B5EF4-FFF2-40B4-BE49-F238E27FC236}">
                  <a16:creationId xmlns:a16="http://schemas.microsoft.com/office/drawing/2014/main" id="{DB9EF8C6-625B-4D05-9F40-1148F344E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082447" y="6380463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3">
              <a:extLst>
                <a:ext uri="{FF2B5EF4-FFF2-40B4-BE49-F238E27FC236}">
                  <a16:creationId xmlns:a16="http://schemas.microsoft.com/office/drawing/2014/main" id="{0BA3E572-C292-4182-9C48-64E749938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00148" y="671795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1">
              <a:extLst>
                <a:ext uri="{FF2B5EF4-FFF2-40B4-BE49-F238E27FC236}">
                  <a16:creationId xmlns:a16="http://schemas.microsoft.com/office/drawing/2014/main" id="{C808C642-A448-4334-A45D-298E19523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8707" y="647057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50A0B194-227C-471A-9007-E04C1B2A6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9540" y="620594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5">
              <a:extLst>
                <a:ext uri="{FF2B5EF4-FFF2-40B4-BE49-F238E27FC236}">
                  <a16:creationId xmlns:a16="http://schemas.microsoft.com/office/drawing/2014/main" id="{01503FB7-35F4-452A-AA13-FA9B73956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6135" y="600613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6">
              <a:extLst>
                <a:ext uri="{FF2B5EF4-FFF2-40B4-BE49-F238E27FC236}">
                  <a16:creationId xmlns:a16="http://schemas.microsoft.com/office/drawing/2014/main" id="{A7428F14-26D7-4251-B0D7-13ED3363B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8119" y="510640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7">
              <a:extLst>
                <a:ext uri="{FF2B5EF4-FFF2-40B4-BE49-F238E27FC236}">
                  <a16:creationId xmlns:a16="http://schemas.microsoft.com/office/drawing/2014/main" id="{0E380A7C-6EA8-42E7-A052-CC1F301CB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90238" y="577190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0">
              <a:extLst>
                <a:ext uri="{FF2B5EF4-FFF2-40B4-BE49-F238E27FC236}">
                  <a16:creationId xmlns:a16="http://schemas.microsoft.com/office/drawing/2014/main" id="{E45EC6E9-E9FB-414B-916B-1A4F397CCE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5305" y="556659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1">
              <a:extLst>
                <a:ext uri="{FF2B5EF4-FFF2-40B4-BE49-F238E27FC236}">
                  <a16:creationId xmlns:a16="http://schemas.microsoft.com/office/drawing/2014/main" id="{246B8861-C096-4519-B056-40D9F3D57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52805" y="530204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9">
              <a:extLst>
                <a:ext uri="{FF2B5EF4-FFF2-40B4-BE49-F238E27FC236}">
                  <a16:creationId xmlns:a16="http://schemas.microsoft.com/office/drawing/2014/main" id="{8FB4DB52-8534-409C-99C2-15A5B4B7D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18872" y="664902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0">
              <a:extLst>
                <a:ext uri="{FF2B5EF4-FFF2-40B4-BE49-F238E27FC236}">
                  <a16:creationId xmlns:a16="http://schemas.microsoft.com/office/drawing/2014/main" id="{9DC9CA5F-8A82-4023-976E-F75636887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9356" y="635653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1">
              <a:extLst>
                <a:ext uri="{FF2B5EF4-FFF2-40B4-BE49-F238E27FC236}">
                  <a16:creationId xmlns:a16="http://schemas.microsoft.com/office/drawing/2014/main" id="{51B27B7C-9F3B-45E9-B20B-1ADA12E2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39941" y="524538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2">
              <a:extLst>
                <a:ext uri="{FF2B5EF4-FFF2-40B4-BE49-F238E27FC236}">
                  <a16:creationId xmlns:a16="http://schemas.microsoft.com/office/drawing/2014/main" id="{3C052CD9-53CD-418A-BADE-A89B108DA1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4511" y="5489055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3">
              <a:extLst>
                <a:ext uri="{FF2B5EF4-FFF2-40B4-BE49-F238E27FC236}">
                  <a16:creationId xmlns:a16="http://schemas.microsoft.com/office/drawing/2014/main" id="{AB40D02E-FFB3-4513-B68F-19D5F87BE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69296" y="5715712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4E0CF1B4-7350-45D3-AA67-23D3DA144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52595" y="6058911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BCFB5000-DB4D-4D2B-B5A9-E4DC57DA2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44150" y="5453670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5">
              <a:extLst>
                <a:ext uri="{FF2B5EF4-FFF2-40B4-BE49-F238E27FC236}">
                  <a16:creationId xmlns:a16="http://schemas.microsoft.com/office/drawing/2014/main" id="{10583E8C-B65B-44DE-AB4C-50739C275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792501" y="551155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7">
              <a:extLst>
                <a:ext uri="{FF2B5EF4-FFF2-40B4-BE49-F238E27FC236}">
                  <a16:creationId xmlns:a16="http://schemas.microsoft.com/office/drawing/2014/main" id="{9EDC808B-6650-4B67-AFBF-66C035A86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03807" y="523591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8">
              <a:extLst>
                <a:ext uri="{FF2B5EF4-FFF2-40B4-BE49-F238E27FC236}">
                  <a16:creationId xmlns:a16="http://schemas.microsoft.com/office/drawing/2014/main" id="{188B201A-7DC8-4D7A-97B6-D8044588C5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24688" y="631609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9">
              <a:extLst>
                <a:ext uri="{FF2B5EF4-FFF2-40B4-BE49-F238E27FC236}">
                  <a16:creationId xmlns:a16="http://schemas.microsoft.com/office/drawing/2014/main" id="{E60F1A42-D89E-46D0-BC94-E40CE8938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08704" y="580142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11">
              <a:extLst>
                <a:ext uri="{FF2B5EF4-FFF2-40B4-BE49-F238E27FC236}">
                  <a16:creationId xmlns:a16="http://schemas.microsoft.com/office/drawing/2014/main" id="{5FEC35CE-44F6-46DC-933C-E30C32583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3689" y="6070485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12">
              <a:extLst>
                <a:ext uri="{FF2B5EF4-FFF2-40B4-BE49-F238E27FC236}">
                  <a16:creationId xmlns:a16="http://schemas.microsoft.com/office/drawing/2014/main" id="{80E6833F-4096-4C39-87A1-D1C13F7B9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2486" y="659761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22">
              <a:extLst>
                <a:ext uri="{FF2B5EF4-FFF2-40B4-BE49-F238E27FC236}">
                  <a16:creationId xmlns:a16="http://schemas.microsoft.com/office/drawing/2014/main" id="{C7FA2BEA-6139-4CC0-9077-53F3E770D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32857" y="61551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32">
              <a:extLst>
                <a:ext uri="{FF2B5EF4-FFF2-40B4-BE49-F238E27FC236}">
                  <a16:creationId xmlns:a16="http://schemas.microsoft.com/office/drawing/2014/main" id="{B8FF5505-741C-4F51-8085-FA6BEE6D3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3671" y="413663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33">
              <a:extLst>
                <a:ext uri="{FF2B5EF4-FFF2-40B4-BE49-F238E27FC236}">
                  <a16:creationId xmlns:a16="http://schemas.microsoft.com/office/drawing/2014/main" id="{0CC1EAAD-EC93-467A-9F9F-081C46DA5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6668" y="307633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4">
              <a:extLst>
                <a:ext uri="{FF2B5EF4-FFF2-40B4-BE49-F238E27FC236}">
                  <a16:creationId xmlns:a16="http://schemas.microsoft.com/office/drawing/2014/main" id="{E4D416D8-950B-46A4-BE7C-B8F15C96A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99576" y="207003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5">
              <a:extLst>
                <a:ext uri="{FF2B5EF4-FFF2-40B4-BE49-F238E27FC236}">
                  <a16:creationId xmlns:a16="http://schemas.microsoft.com/office/drawing/2014/main" id="{7951D665-8157-4D6B-922C-A1900B577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07468" y="28583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6">
              <a:extLst>
                <a:ext uri="{FF2B5EF4-FFF2-40B4-BE49-F238E27FC236}">
                  <a16:creationId xmlns:a16="http://schemas.microsoft.com/office/drawing/2014/main" id="{29F5F3A4-D45D-4658-AB98-99B4B4A4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2039" y="1389379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7">
              <a:extLst>
                <a:ext uri="{FF2B5EF4-FFF2-40B4-BE49-F238E27FC236}">
                  <a16:creationId xmlns:a16="http://schemas.microsoft.com/office/drawing/2014/main" id="{014794A8-7E72-486F-8FA4-27526B180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39516" y="4357073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8">
              <a:extLst>
                <a:ext uri="{FF2B5EF4-FFF2-40B4-BE49-F238E27FC236}">
                  <a16:creationId xmlns:a16="http://schemas.microsoft.com/office/drawing/2014/main" id="{45C1B2B9-25BC-4581-957B-C68ECDC71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9441" y="2569203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9">
              <a:extLst>
                <a:ext uri="{FF2B5EF4-FFF2-40B4-BE49-F238E27FC236}">
                  <a16:creationId xmlns:a16="http://schemas.microsoft.com/office/drawing/2014/main" id="{841147DE-C257-4ECB-9E2A-64910119D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3788" y="2315841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40">
              <a:extLst>
                <a:ext uri="{FF2B5EF4-FFF2-40B4-BE49-F238E27FC236}">
                  <a16:creationId xmlns:a16="http://schemas.microsoft.com/office/drawing/2014/main" id="{988A74A0-9CF0-4363-B47C-8F7A1D864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5280" y="485914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41">
              <a:extLst>
                <a:ext uri="{FF2B5EF4-FFF2-40B4-BE49-F238E27FC236}">
                  <a16:creationId xmlns:a16="http://schemas.microsoft.com/office/drawing/2014/main" id="{98682529-A56F-4F0E-B250-68E8C5AE3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2039" y="118185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2">
              <a:extLst>
                <a:ext uri="{FF2B5EF4-FFF2-40B4-BE49-F238E27FC236}">
                  <a16:creationId xmlns:a16="http://schemas.microsoft.com/office/drawing/2014/main" id="{B8D68705-B8DF-4E6C-BB40-8517E89E5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33871" y="1845067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4">
              <a:extLst>
                <a:ext uri="{FF2B5EF4-FFF2-40B4-BE49-F238E27FC236}">
                  <a16:creationId xmlns:a16="http://schemas.microsoft.com/office/drawing/2014/main" id="{8DD7573C-717E-403E-B71D-9BCACDAB2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3373" y="337318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5">
              <a:extLst>
                <a:ext uri="{FF2B5EF4-FFF2-40B4-BE49-F238E27FC236}">
                  <a16:creationId xmlns:a16="http://schemas.microsoft.com/office/drawing/2014/main" id="{D4194B4D-7157-4ACF-95DC-D7AF0A695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52232" y="1599401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6">
              <a:extLst>
                <a:ext uri="{FF2B5EF4-FFF2-40B4-BE49-F238E27FC236}">
                  <a16:creationId xmlns:a16="http://schemas.microsoft.com/office/drawing/2014/main" id="{5D8F0A7C-354E-4FE2-B794-45E818F1B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6212" y="4626521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7">
              <a:extLst>
                <a:ext uri="{FF2B5EF4-FFF2-40B4-BE49-F238E27FC236}">
                  <a16:creationId xmlns:a16="http://schemas.microsoft.com/office/drawing/2014/main" id="{CB85A072-967A-4698-A424-354CE2035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1483" y="3610834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8">
              <a:extLst>
                <a:ext uri="{FF2B5EF4-FFF2-40B4-BE49-F238E27FC236}">
                  <a16:creationId xmlns:a16="http://schemas.microsoft.com/office/drawing/2014/main" id="{8DA02448-8B5C-4AC9-BDD5-14770E75F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60404" y="384348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9">
              <a:extLst>
                <a:ext uri="{FF2B5EF4-FFF2-40B4-BE49-F238E27FC236}">
                  <a16:creationId xmlns:a16="http://schemas.microsoft.com/office/drawing/2014/main" id="{AD010EBD-511F-45F4-BB35-0C2CFB774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8882" y="920437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2">
              <a:extLst>
                <a:ext uri="{FF2B5EF4-FFF2-40B4-BE49-F238E27FC236}">
                  <a16:creationId xmlns:a16="http://schemas.microsoft.com/office/drawing/2014/main" id="{F1124E4C-C7DB-4951-873E-C80F170A2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53136" y="451325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3">
              <a:extLst>
                <a:ext uri="{FF2B5EF4-FFF2-40B4-BE49-F238E27FC236}">
                  <a16:creationId xmlns:a16="http://schemas.microsoft.com/office/drawing/2014/main" id="{B9EE9131-6E1F-470B-B22B-60EACE2889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3887" y="3292339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4">
              <a:extLst>
                <a:ext uri="{FF2B5EF4-FFF2-40B4-BE49-F238E27FC236}">
                  <a16:creationId xmlns:a16="http://schemas.microsoft.com/office/drawing/2014/main" id="{E46F449B-1590-472C-86DA-EB4E44AB6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87119" y="475626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5">
              <a:extLst>
                <a:ext uri="{FF2B5EF4-FFF2-40B4-BE49-F238E27FC236}">
                  <a16:creationId xmlns:a16="http://schemas.microsoft.com/office/drawing/2014/main" id="{8EBE2813-0BAB-41DC-96D3-C3688D4C5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2438" y="363346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6">
              <a:extLst>
                <a:ext uri="{FF2B5EF4-FFF2-40B4-BE49-F238E27FC236}">
                  <a16:creationId xmlns:a16="http://schemas.microsoft.com/office/drawing/2014/main" id="{A11A26A2-8C23-4F7E-9D71-54E87A043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4909" y="2054390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7">
              <a:extLst>
                <a:ext uri="{FF2B5EF4-FFF2-40B4-BE49-F238E27FC236}">
                  <a16:creationId xmlns:a16="http://schemas.microsoft.com/office/drawing/2014/main" id="{148900A8-18D9-433E-BA76-880B7509D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98145" y="2831840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8">
              <a:extLst>
                <a:ext uri="{FF2B5EF4-FFF2-40B4-BE49-F238E27FC236}">
                  <a16:creationId xmlns:a16="http://schemas.microsoft.com/office/drawing/2014/main" id="{03EA20F8-80B4-406A-82F3-B78F8AAB3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3292" y="4168868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9">
              <a:extLst>
                <a:ext uri="{FF2B5EF4-FFF2-40B4-BE49-F238E27FC236}">
                  <a16:creationId xmlns:a16="http://schemas.microsoft.com/office/drawing/2014/main" id="{1AC69F26-3D5A-412D-9B24-069B1608F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4792" y="1772145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70">
              <a:extLst>
                <a:ext uri="{FF2B5EF4-FFF2-40B4-BE49-F238E27FC236}">
                  <a16:creationId xmlns:a16="http://schemas.microsoft.com/office/drawing/2014/main" id="{3FC53C49-A9EC-4769-8F1C-CAF2163FE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3871" y="1216307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71">
              <a:extLst>
                <a:ext uri="{FF2B5EF4-FFF2-40B4-BE49-F238E27FC236}">
                  <a16:creationId xmlns:a16="http://schemas.microsoft.com/office/drawing/2014/main" id="{E306E0D3-EEA9-4BD5-97D0-B407DC077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6541" y="231401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2">
              <a:extLst>
                <a:ext uri="{FF2B5EF4-FFF2-40B4-BE49-F238E27FC236}">
                  <a16:creationId xmlns:a16="http://schemas.microsoft.com/office/drawing/2014/main" id="{3DA4D402-E6F2-44EF-B3C2-035BBE799D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9804" y="254087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3">
              <a:extLst>
                <a:ext uri="{FF2B5EF4-FFF2-40B4-BE49-F238E27FC236}">
                  <a16:creationId xmlns:a16="http://schemas.microsoft.com/office/drawing/2014/main" id="{685A00C5-F801-4DCE-A740-60116110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4678" y="3047034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4">
              <a:extLst>
                <a:ext uri="{FF2B5EF4-FFF2-40B4-BE49-F238E27FC236}">
                  <a16:creationId xmlns:a16="http://schemas.microsoft.com/office/drawing/2014/main" id="{AD81D144-1049-4F07-B64A-494595AEF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30776" y="143003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5">
              <a:extLst>
                <a:ext uri="{FF2B5EF4-FFF2-40B4-BE49-F238E27FC236}">
                  <a16:creationId xmlns:a16="http://schemas.microsoft.com/office/drawing/2014/main" id="{7AF2D738-D1B9-4216-A4C9-1AEA74978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4628" y="5018066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7">
              <a:extLst>
                <a:ext uri="{FF2B5EF4-FFF2-40B4-BE49-F238E27FC236}">
                  <a16:creationId xmlns:a16="http://schemas.microsoft.com/office/drawing/2014/main" id="{ACCAEBED-349A-4A9F-ABE6-C218E13DA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6342" y="385704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85">
              <a:extLst>
                <a:ext uri="{FF2B5EF4-FFF2-40B4-BE49-F238E27FC236}">
                  <a16:creationId xmlns:a16="http://schemas.microsoft.com/office/drawing/2014/main" id="{449E2683-98C3-4578-93E8-6740F1D2C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4010" y="1007196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87">
              <a:extLst>
                <a:ext uri="{FF2B5EF4-FFF2-40B4-BE49-F238E27FC236}">
                  <a16:creationId xmlns:a16="http://schemas.microsoft.com/office/drawing/2014/main" id="{F2DD3CED-5338-4ED7-9411-2026EE24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9442" y="790690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8">
              <a:extLst>
                <a:ext uri="{FF2B5EF4-FFF2-40B4-BE49-F238E27FC236}">
                  <a16:creationId xmlns:a16="http://schemas.microsoft.com/office/drawing/2014/main" id="{939A6FE0-5D9F-4E14-A644-400D02E10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87374" y="182832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91">
              <a:extLst>
                <a:ext uri="{FF2B5EF4-FFF2-40B4-BE49-F238E27FC236}">
                  <a16:creationId xmlns:a16="http://schemas.microsoft.com/office/drawing/2014/main" id="{8DD21398-3558-4594-BCBB-4812E953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5835" y="4740844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92">
              <a:extLst>
                <a:ext uri="{FF2B5EF4-FFF2-40B4-BE49-F238E27FC236}">
                  <a16:creationId xmlns:a16="http://schemas.microsoft.com/office/drawing/2014/main" id="{C0467C36-997C-428D-8B2C-4194971C1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43618" y="5014918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3">
              <a:extLst>
                <a:ext uri="{FF2B5EF4-FFF2-40B4-BE49-F238E27FC236}">
                  <a16:creationId xmlns:a16="http://schemas.microsoft.com/office/drawing/2014/main" id="{7A3A1CB8-A3D2-48F9-8D47-3E0E9C36F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8432" y="422210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4">
              <a:extLst>
                <a:ext uri="{FF2B5EF4-FFF2-40B4-BE49-F238E27FC236}">
                  <a16:creationId xmlns:a16="http://schemas.microsoft.com/office/drawing/2014/main" id="{F0EBEBD0-4EA8-4560-9921-BF43DC7B4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72692" y="211625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5">
              <a:extLst>
                <a:ext uri="{FF2B5EF4-FFF2-40B4-BE49-F238E27FC236}">
                  <a16:creationId xmlns:a16="http://schemas.microsoft.com/office/drawing/2014/main" id="{C54EC822-DFA6-4D93-8DC8-DC0A84029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378" y="448735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6">
              <a:extLst>
                <a:ext uri="{FF2B5EF4-FFF2-40B4-BE49-F238E27FC236}">
                  <a16:creationId xmlns:a16="http://schemas.microsoft.com/office/drawing/2014/main" id="{D65DCD79-2FDE-464F-A79B-10BB33DAF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0093" y="390257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7">
              <a:extLst>
                <a:ext uri="{FF2B5EF4-FFF2-40B4-BE49-F238E27FC236}">
                  <a16:creationId xmlns:a16="http://schemas.microsoft.com/office/drawing/2014/main" id="{ACC6CC67-1A50-4D24-9119-85096ADA9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359" y="2680665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8">
              <a:extLst>
                <a:ext uri="{FF2B5EF4-FFF2-40B4-BE49-F238E27FC236}">
                  <a16:creationId xmlns:a16="http://schemas.microsoft.com/office/drawing/2014/main" id="{986891AA-2CD6-4DCC-8B50-D24F0162E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410" y="324155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9">
              <a:extLst>
                <a:ext uri="{FF2B5EF4-FFF2-40B4-BE49-F238E27FC236}">
                  <a16:creationId xmlns:a16="http://schemas.microsoft.com/office/drawing/2014/main" id="{00E2F201-70C1-4ED3-829B-EB59E952E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51512" y="2915059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00">
              <a:extLst>
                <a:ext uri="{FF2B5EF4-FFF2-40B4-BE49-F238E27FC236}">
                  <a16:creationId xmlns:a16="http://schemas.microsoft.com/office/drawing/2014/main" id="{A6DD6332-E461-4F10-8D82-AB5B0A7E5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4501" y="359842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01">
              <a:extLst>
                <a:ext uri="{FF2B5EF4-FFF2-40B4-BE49-F238E27FC236}">
                  <a16:creationId xmlns:a16="http://schemas.microsoft.com/office/drawing/2014/main" id="{6AE8F5D2-BE5E-4B80-8FBC-641F2973B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0037" y="240246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2">
              <a:extLst>
                <a:ext uri="{FF2B5EF4-FFF2-40B4-BE49-F238E27FC236}">
                  <a16:creationId xmlns:a16="http://schemas.microsoft.com/office/drawing/2014/main" id="{6DECA84D-7932-41AC-8542-012632996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00694" y="1824126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3">
              <a:extLst>
                <a:ext uri="{FF2B5EF4-FFF2-40B4-BE49-F238E27FC236}">
                  <a16:creationId xmlns:a16="http://schemas.microsoft.com/office/drawing/2014/main" id="{C1A6F2B1-82E1-4AEF-BCBB-9ADBB338D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8291" y="15504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4">
              <a:extLst>
                <a:ext uri="{FF2B5EF4-FFF2-40B4-BE49-F238E27FC236}">
                  <a16:creationId xmlns:a16="http://schemas.microsoft.com/office/drawing/2014/main" id="{403C258E-F8DE-43B9-AF08-897A81D33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16643" y="511663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13">
              <a:extLst>
                <a:ext uri="{FF2B5EF4-FFF2-40B4-BE49-F238E27FC236}">
                  <a16:creationId xmlns:a16="http://schemas.microsoft.com/office/drawing/2014/main" id="{BBE141A3-0570-4483-93D5-301BE7ECB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2643" y="272545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14">
              <a:extLst>
                <a:ext uri="{FF2B5EF4-FFF2-40B4-BE49-F238E27FC236}">
                  <a16:creationId xmlns:a16="http://schemas.microsoft.com/office/drawing/2014/main" id="{6C3E05F9-E50D-4BCF-91BC-01D59C961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2783" y="396240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5">
              <a:extLst>
                <a:ext uri="{FF2B5EF4-FFF2-40B4-BE49-F238E27FC236}">
                  <a16:creationId xmlns:a16="http://schemas.microsoft.com/office/drawing/2014/main" id="{CD932AE2-2A3D-433E-B718-28ED727D2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8496" y="3299546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7">
              <a:extLst>
                <a:ext uri="{FF2B5EF4-FFF2-40B4-BE49-F238E27FC236}">
                  <a16:creationId xmlns:a16="http://schemas.microsoft.com/office/drawing/2014/main" id="{8D09562E-0B00-4C95-A7C2-577F67EA5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80294" y="1603867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8">
              <a:extLst>
                <a:ext uri="{FF2B5EF4-FFF2-40B4-BE49-F238E27FC236}">
                  <a16:creationId xmlns:a16="http://schemas.microsoft.com/office/drawing/2014/main" id="{513CB7FD-DC7A-4CF7-B050-F3FD4B6DA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9900" y="906357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9">
              <a:extLst>
                <a:ext uri="{FF2B5EF4-FFF2-40B4-BE49-F238E27FC236}">
                  <a16:creationId xmlns:a16="http://schemas.microsoft.com/office/drawing/2014/main" id="{4B87A25A-B78E-40BA-8964-AA0D84460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8177" y="1175595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20">
              <a:extLst>
                <a:ext uri="{FF2B5EF4-FFF2-40B4-BE49-F238E27FC236}">
                  <a16:creationId xmlns:a16="http://schemas.microsoft.com/office/drawing/2014/main" id="{BD55937F-97E3-4FB7-906A-827A5690B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1828" y="388053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21">
              <a:extLst>
                <a:ext uri="{FF2B5EF4-FFF2-40B4-BE49-F238E27FC236}">
                  <a16:creationId xmlns:a16="http://schemas.microsoft.com/office/drawing/2014/main" id="{68D68F87-9FC4-4F32-911C-65A5B8B743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8379" y="12012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00">
              <a:extLst>
                <a:ext uri="{FF2B5EF4-FFF2-40B4-BE49-F238E27FC236}">
                  <a16:creationId xmlns:a16="http://schemas.microsoft.com/office/drawing/2014/main" id="{DDEAB08E-18C9-4C44-82FD-1ACAD9A6E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4500" y="4682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3599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E305BB-4AC4-3B47-80F2-3A7EC6059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C00000"/>
                </a:solidFill>
              </a:rPr>
              <a:t>Állkapocsmozgások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9D07ED-3B8D-C24E-864B-E6DECC03E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i="1" dirty="0" err="1">
                <a:solidFill>
                  <a:schemeClr val="accent2">
                    <a:lumMod val="50000"/>
                  </a:schemeClr>
                </a:solidFill>
              </a:rPr>
              <a:t>abductio</a:t>
            </a:r>
            <a:r>
              <a:rPr lang="hu-HU" b="1" i="1" dirty="0">
                <a:solidFill>
                  <a:schemeClr val="accent2">
                    <a:lumMod val="50000"/>
                  </a:schemeClr>
                </a:solidFill>
              </a:rPr>
              <a:t> és </a:t>
            </a:r>
            <a:r>
              <a:rPr lang="hu-HU" b="1" i="1" dirty="0" err="1">
                <a:solidFill>
                  <a:schemeClr val="accent2">
                    <a:lumMod val="50000"/>
                  </a:schemeClr>
                </a:solidFill>
              </a:rPr>
              <a:t>adductio</a:t>
            </a:r>
            <a:r>
              <a:rPr lang="hu-HU" i="1" dirty="0"/>
              <a:t>:</a:t>
            </a:r>
            <a:r>
              <a:rPr lang="hu-HU" dirty="0"/>
              <a:t> a száj nyitása és zárása eközben az </a:t>
            </a:r>
            <a:r>
              <a:rPr lang="hu-HU" dirty="0" err="1"/>
              <a:t>ízfej</a:t>
            </a:r>
            <a:r>
              <a:rPr lang="hu-HU" dirty="0"/>
              <a:t> mindkét oldalon az ízületi árokból a domborulatra kerül</a:t>
            </a:r>
          </a:p>
          <a:p>
            <a:r>
              <a:rPr lang="hu-HU" b="1" i="1" dirty="0" err="1">
                <a:solidFill>
                  <a:schemeClr val="accent2">
                    <a:lumMod val="50000"/>
                  </a:schemeClr>
                </a:solidFill>
              </a:rPr>
              <a:t>propulsio</a:t>
            </a:r>
            <a:r>
              <a:rPr lang="hu-HU" b="1" i="1" dirty="0">
                <a:solidFill>
                  <a:schemeClr val="accent2">
                    <a:lumMod val="50000"/>
                  </a:schemeClr>
                </a:solidFill>
              </a:rPr>
              <a:t> és </a:t>
            </a:r>
            <a:r>
              <a:rPr lang="hu-HU" b="1" i="1" dirty="0" err="1">
                <a:solidFill>
                  <a:schemeClr val="accent2">
                    <a:lumMod val="50000"/>
                  </a:schemeClr>
                </a:solidFill>
              </a:rPr>
              <a:t>repulsio</a:t>
            </a:r>
            <a:r>
              <a:rPr lang="hu-HU" b="1" i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hu-HU" dirty="0"/>
              <a:t>a </a:t>
            </a:r>
            <a:r>
              <a:rPr lang="hu-HU" dirty="0" err="1"/>
              <a:t>mandibula</a:t>
            </a:r>
            <a:r>
              <a:rPr lang="hu-HU" dirty="0"/>
              <a:t> előre- és </a:t>
            </a:r>
            <a:r>
              <a:rPr lang="hu-HU" dirty="0" err="1"/>
              <a:t>hátramozgatása</a:t>
            </a:r>
            <a:endParaRPr lang="hu-HU" dirty="0"/>
          </a:p>
          <a:p>
            <a:r>
              <a:rPr lang="hu-HU" b="1" i="1" dirty="0" err="1">
                <a:solidFill>
                  <a:schemeClr val="accent2">
                    <a:lumMod val="50000"/>
                  </a:schemeClr>
                </a:solidFill>
              </a:rPr>
              <a:t>lateralpulsio</a:t>
            </a:r>
            <a:r>
              <a:rPr lang="hu-HU" b="1" i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hu-HU" dirty="0"/>
              <a:t>az állkapocs oldalirányú kitérése</a:t>
            </a:r>
          </a:p>
          <a:p>
            <a:pPr lvl="1"/>
            <a:r>
              <a:rPr lang="hu-HU" dirty="0"/>
              <a:t>maximális terjedelme 60°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65054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74E50C-DB50-A842-A15F-7CA52707D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Állkapocsmozgások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E85F3C8-0680-6744-8C41-BACE85D48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874520"/>
            <a:ext cx="10580913" cy="47439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Kontakt mozgások</a:t>
            </a:r>
          </a:p>
          <a:p>
            <a:pPr lvl="1"/>
            <a:r>
              <a:rPr lang="hu-HU" dirty="0" err="1"/>
              <a:t>Mandibula</a:t>
            </a:r>
            <a:r>
              <a:rPr lang="hu-HU" dirty="0"/>
              <a:t> a </a:t>
            </a:r>
            <a:r>
              <a:rPr lang="hu-HU" dirty="0" err="1"/>
              <a:t>maxillához</a:t>
            </a:r>
            <a:r>
              <a:rPr lang="hu-HU" dirty="0"/>
              <a:t> viszonyított elmozdulása úgy zajlik, hogy közben az alsó és felső fogak rágófelszíne között van érintkezés.</a:t>
            </a:r>
          </a:p>
          <a:p>
            <a:pPr marL="0" indent="0">
              <a:buNone/>
            </a:pPr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Szabad mozgások </a:t>
            </a:r>
          </a:p>
          <a:p>
            <a:pPr marL="0" indent="0">
              <a:buNone/>
            </a:pPr>
            <a:r>
              <a:rPr lang="hu-HU" dirty="0"/>
              <a:t>	A </a:t>
            </a:r>
            <a:r>
              <a:rPr lang="hu-HU" dirty="0" err="1"/>
              <a:t>mandibula</a:t>
            </a:r>
            <a:r>
              <a:rPr lang="hu-HU" dirty="0"/>
              <a:t> eltávolodik a </a:t>
            </a:r>
            <a:r>
              <a:rPr lang="hu-HU" dirty="0" err="1"/>
              <a:t>maxillától</a:t>
            </a:r>
            <a:r>
              <a:rPr lang="hu-HU" dirty="0"/>
              <a:t>, az </a:t>
            </a:r>
            <a:r>
              <a:rPr lang="hu-HU" dirty="0" err="1"/>
              <a:t>antagonista</a:t>
            </a:r>
            <a:r>
              <a:rPr lang="hu-HU" dirty="0"/>
              <a:t> fogak érintkezése megszűnik</a:t>
            </a:r>
          </a:p>
          <a:p>
            <a:pPr marL="0" indent="0">
              <a:buNone/>
            </a:pPr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Határmozgások</a:t>
            </a:r>
          </a:p>
          <a:p>
            <a:pPr indent="0">
              <a:buNone/>
            </a:pPr>
            <a:r>
              <a:rPr lang="hu-HU" dirty="0"/>
              <a:t>Ha a szabad mozgások elérik a koponya anatómiai felépítése miatti elmozdulási lehetőségek határait. </a:t>
            </a:r>
          </a:p>
          <a:p>
            <a:pPr indent="0">
              <a:buNone/>
            </a:pPr>
            <a:r>
              <a:rPr lang="hu-HU" dirty="0"/>
              <a:t>Azokat a helyzeteket, amelyekben a </a:t>
            </a:r>
            <a:r>
              <a:rPr lang="hu-HU" dirty="0" err="1"/>
              <a:t>mandibula</a:t>
            </a:r>
            <a:r>
              <a:rPr lang="hu-HU" dirty="0"/>
              <a:t>  a határmozgások végén jut </a:t>
            </a:r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határhelyzeteknek</a:t>
            </a:r>
            <a:r>
              <a:rPr lang="hu-HU" dirty="0"/>
              <a:t> nevezzük.</a:t>
            </a:r>
          </a:p>
        </p:txBody>
      </p:sp>
    </p:spTree>
    <p:extLst>
      <p:ext uri="{BB962C8B-B14F-4D97-AF65-F5344CB8AC3E}">
        <p14:creationId xmlns:p14="http://schemas.microsoft.com/office/powerpoint/2010/main" val="2165212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C5D30F-F16D-A440-8008-62EC0B6BF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Mandibula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 határmozgásai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8C8D357-3C96-FE45-9778-D829C8664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Azon végső helyzetek, amelyeket a </a:t>
            </a:r>
            <a:r>
              <a:rPr lang="hu-HU" dirty="0" err="1"/>
              <a:t>mandibula</a:t>
            </a:r>
            <a:r>
              <a:rPr lang="hu-HU" dirty="0"/>
              <a:t> a </a:t>
            </a:r>
            <a:r>
              <a:rPr lang="hu-HU" dirty="0" err="1"/>
              <a:t>mozgasai</a:t>
            </a:r>
            <a:r>
              <a:rPr lang="hu-HU" dirty="0"/>
              <a:t> során elérni képes (</a:t>
            </a:r>
            <a:r>
              <a:rPr lang="hu-HU" dirty="0" err="1"/>
              <a:t>Posselt</a:t>
            </a:r>
            <a:r>
              <a:rPr lang="hu-HU" dirty="0"/>
              <a:t>) </a:t>
            </a:r>
          </a:p>
          <a:p>
            <a:pPr marL="0" indent="0">
              <a:buNone/>
            </a:pPr>
            <a:r>
              <a:rPr lang="hu-HU" dirty="0"/>
              <a:t>	-</a:t>
            </a:r>
            <a:r>
              <a:rPr lang="hu-HU" dirty="0" err="1"/>
              <a:t>lateralisan</a:t>
            </a:r>
            <a:r>
              <a:rPr lang="hu-HU" dirty="0"/>
              <a:t>: </a:t>
            </a:r>
            <a:r>
              <a:rPr lang="hu-HU" dirty="0" err="1"/>
              <a:t>max</a:t>
            </a:r>
            <a:r>
              <a:rPr lang="hu-HU" dirty="0"/>
              <a:t>. 10 mm </a:t>
            </a:r>
          </a:p>
          <a:p>
            <a:pPr marL="0" indent="0">
              <a:buNone/>
            </a:pPr>
            <a:r>
              <a:rPr lang="hu-HU" dirty="0"/>
              <a:t>	-nyitás: 50-60 mm </a:t>
            </a:r>
          </a:p>
          <a:p>
            <a:pPr marL="0" indent="0">
              <a:buNone/>
            </a:pPr>
            <a:r>
              <a:rPr lang="hu-HU" dirty="0"/>
              <a:t>	-</a:t>
            </a:r>
            <a:r>
              <a:rPr lang="hu-HU" dirty="0" err="1"/>
              <a:t>propulzió</a:t>
            </a:r>
            <a:r>
              <a:rPr lang="hu-HU" dirty="0"/>
              <a:t>: 9 mm </a:t>
            </a:r>
          </a:p>
          <a:p>
            <a:pPr marL="0" indent="0">
              <a:buNone/>
            </a:pPr>
            <a:r>
              <a:rPr lang="hu-HU" dirty="0"/>
              <a:t>	-</a:t>
            </a:r>
            <a:r>
              <a:rPr lang="hu-HU" dirty="0" err="1"/>
              <a:t>retrúzió</a:t>
            </a:r>
            <a:r>
              <a:rPr lang="hu-HU" dirty="0"/>
              <a:t>: 1 mm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9638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E8D289-B8D8-374F-9771-E1BCE88F2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C00000"/>
                </a:solidFill>
              </a:rPr>
              <a:t>Tájékozódási pontok</a:t>
            </a:r>
          </a:p>
        </p:txBody>
      </p:sp>
      <p:pic>
        <p:nvPicPr>
          <p:cNvPr id="5" name="Tartalom helye 4" descr="A képen szöveg, vázlat látható&#10;&#10;Automatikusan generált leírás">
            <a:extLst>
              <a:ext uri="{FF2B5EF4-FFF2-40B4-BE49-F238E27FC236}">
                <a16:creationId xmlns:a16="http://schemas.microsoft.com/office/drawing/2014/main" id="{90D34F0C-7FA5-804F-BA66-7621307FB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84203" y="123987"/>
            <a:ext cx="4639522" cy="1999814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BDF5D3E-D0D3-B142-916C-3B80B60A4808}"/>
              </a:ext>
            </a:extLst>
          </p:cNvPr>
          <p:cNvSpPr txBox="1"/>
          <p:nvPr/>
        </p:nvSpPr>
        <p:spPr>
          <a:xfrm>
            <a:off x="268275" y="2279071"/>
            <a:ext cx="116554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1. </a:t>
            </a:r>
            <a:r>
              <a:rPr lang="hu-HU" b="1" dirty="0" err="1"/>
              <a:t>orbitale</a:t>
            </a:r>
            <a:r>
              <a:rPr lang="hu-HU" b="1" dirty="0"/>
              <a:t>:</a:t>
            </a:r>
            <a:r>
              <a:rPr lang="hu-HU" dirty="0"/>
              <a:t> a csontos szemüreg szélének legmélyebben levő pontja</a:t>
            </a:r>
          </a:p>
          <a:p>
            <a:r>
              <a:rPr lang="hu-HU" b="1" dirty="0"/>
              <a:t>2. porion (</a:t>
            </a:r>
            <a:r>
              <a:rPr lang="hu-HU" b="1" dirty="0" err="1"/>
              <a:t>tragion</a:t>
            </a:r>
            <a:r>
              <a:rPr lang="hu-HU" b="1" dirty="0"/>
              <a:t>):</a:t>
            </a:r>
            <a:r>
              <a:rPr lang="hu-HU" dirty="0"/>
              <a:t> a fülcsap (</a:t>
            </a:r>
            <a:r>
              <a:rPr lang="hu-HU" dirty="0" err="1"/>
              <a:t>tragus</a:t>
            </a:r>
            <a:r>
              <a:rPr lang="hu-HU" dirty="0"/>
              <a:t>) legfelső-leghátsó pontja (</a:t>
            </a:r>
            <a:r>
              <a:rPr lang="hu-HU" dirty="0" err="1"/>
              <a:t>porus</a:t>
            </a:r>
            <a:r>
              <a:rPr lang="hu-HU" dirty="0"/>
              <a:t> </a:t>
            </a:r>
            <a:r>
              <a:rPr lang="hu-HU" dirty="0" err="1"/>
              <a:t>accusticus</a:t>
            </a:r>
            <a:r>
              <a:rPr lang="hu-HU" dirty="0"/>
              <a:t> </a:t>
            </a:r>
            <a:r>
              <a:rPr lang="hu-HU" dirty="0" err="1"/>
              <a:t>externus</a:t>
            </a:r>
            <a:r>
              <a:rPr lang="hu-HU" dirty="0"/>
              <a:t>: külső hallónyílás)</a:t>
            </a:r>
          </a:p>
          <a:p>
            <a:r>
              <a:rPr lang="hu-HU" b="1" dirty="0"/>
              <a:t>3. külső szemzugpont (</a:t>
            </a:r>
            <a:r>
              <a:rPr lang="hu-HU" b="1" dirty="0" err="1"/>
              <a:t>exocanthus</a:t>
            </a:r>
            <a:r>
              <a:rPr lang="hu-HU" b="1" dirty="0"/>
              <a:t>):</a:t>
            </a:r>
            <a:r>
              <a:rPr lang="hu-HU" dirty="0"/>
              <a:t> a külső szemzug legkülső pontja</a:t>
            </a:r>
          </a:p>
          <a:p>
            <a:r>
              <a:rPr lang="hu-HU" b="1" dirty="0"/>
              <a:t>4. </a:t>
            </a:r>
            <a:r>
              <a:rPr lang="hu-HU" b="1" dirty="0" err="1"/>
              <a:t>nasion</a:t>
            </a:r>
            <a:r>
              <a:rPr lang="hu-HU" b="1" dirty="0"/>
              <a:t> (</a:t>
            </a:r>
            <a:r>
              <a:rPr lang="hu-HU" b="1" dirty="0" err="1"/>
              <a:t>subnasale</a:t>
            </a:r>
            <a:r>
              <a:rPr lang="hu-HU" b="1" dirty="0"/>
              <a:t>, orralap-pont):</a:t>
            </a:r>
            <a:r>
              <a:rPr lang="hu-HU" dirty="0"/>
              <a:t> az orrsövény és a felsőajak vízszintes választóvonalának és </a:t>
            </a:r>
          </a:p>
          <a:p>
            <a:r>
              <a:rPr lang="hu-HU" dirty="0"/>
              <a:t>     az arc középvonalának a metszéspontja</a:t>
            </a:r>
          </a:p>
          <a:p>
            <a:r>
              <a:rPr lang="hu-HU" b="1" dirty="0"/>
              <a:t>5. </a:t>
            </a:r>
            <a:r>
              <a:rPr lang="hu-HU" b="1" dirty="0" err="1"/>
              <a:t>gnathion</a:t>
            </a:r>
            <a:r>
              <a:rPr lang="hu-HU" b="1" dirty="0"/>
              <a:t> (állcsúcspont):</a:t>
            </a:r>
            <a:r>
              <a:rPr lang="hu-HU" dirty="0"/>
              <a:t> az álcsúcs legelülsőbb, legmélyebb pontja, az arc középvonalában</a:t>
            </a:r>
          </a:p>
          <a:p>
            <a:r>
              <a:rPr lang="hu-HU" b="1" dirty="0"/>
              <a:t>6. </a:t>
            </a:r>
            <a:r>
              <a:rPr lang="hu-HU" b="1" dirty="0" err="1"/>
              <a:t>gonion</a:t>
            </a:r>
            <a:r>
              <a:rPr lang="hu-HU" b="1" dirty="0"/>
              <a:t> (állkapocs-szöglet pont):</a:t>
            </a:r>
            <a:r>
              <a:rPr lang="hu-HU" dirty="0"/>
              <a:t> a csontos állkapocsszöglet leghátsó, legmélyebb pontja feletti bőrpont</a:t>
            </a:r>
          </a:p>
          <a:p>
            <a:r>
              <a:rPr lang="hu-HU" b="1" dirty="0"/>
              <a:t>7. </a:t>
            </a:r>
            <a:r>
              <a:rPr lang="hu-HU" b="1" dirty="0" err="1"/>
              <a:t>glabella</a:t>
            </a:r>
            <a:r>
              <a:rPr lang="hu-HU" b="1" dirty="0"/>
              <a:t>:</a:t>
            </a:r>
            <a:r>
              <a:rPr lang="hu-HU" dirty="0"/>
              <a:t> a homlokcsont orrnyereg feletti legkiemelkedőbb pontja az arc középvonalában</a:t>
            </a:r>
          </a:p>
          <a:p>
            <a:r>
              <a:rPr lang="hu-HU" b="1" dirty="0"/>
              <a:t>8. </a:t>
            </a:r>
            <a:r>
              <a:rPr lang="hu-HU" b="1" dirty="0" err="1"/>
              <a:t>condyluspont</a:t>
            </a:r>
            <a:r>
              <a:rPr lang="hu-HU" b="1" dirty="0"/>
              <a:t> (</a:t>
            </a:r>
            <a:r>
              <a:rPr lang="hu-HU" b="1" dirty="0" err="1"/>
              <a:t>fejecspont</a:t>
            </a:r>
            <a:r>
              <a:rPr lang="hu-HU" b="1" dirty="0"/>
              <a:t>):</a:t>
            </a:r>
            <a:r>
              <a:rPr lang="hu-HU" dirty="0"/>
              <a:t> az állkapocs fejének térbeli középpontja. </a:t>
            </a:r>
          </a:p>
          <a:p>
            <a:r>
              <a:rPr lang="hu-HU" dirty="0"/>
              <a:t>Ez az élőben nem jelölhető meg, helyette használatos az </a:t>
            </a:r>
            <a:r>
              <a:rPr lang="hu-HU" b="1" dirty="0" err="1"/>
              <a:t>ectocondylare</a:t>
            </a:r>
            <a:r>
              <a:rPr lang="hu-HU" b="1" dirty="0"/>
              <a:t>, </a:t>
            </a:r>
            <a:r>
              <a:rPr lang="hu-HU" dirty="0"/>
              <a:t>mely a centrális relációban lévő </a:t>
            </a:r>
          </a:p>
          <a:p>
            <a:r>
              <a:rPr lang="hu-HU" dirty="0"/>
              <a:t>ízületi fej legkiemelkedőbb oldalsó pontját jelenti.</a:t>
            </a:r>
          </a:p>
          <a:p>
            <a:r>
              <a:rPr lang="hu-HU" b="1" dirty="0"/>
              <a:t>9. </a:t>
            </a:r>
            <a:r>
              <a:rPr lang="hu-HU" b="1" dirty="0" err="1"/>
              <a:t>Incision</a:t>
            </a:r>
            <a:r>
              <a:rPr lang="hu-HU" b="1" dirty="0"/>
              <a:t> </a:t>
            </a:r>
            <a:r>
              <a:rPr lang="hu-HU" b="1" dirty="0" err="1"/>
              <a:t>inferius</a:t>
            </a:r>
            <a:r>
              <a:rPr lang="hu-HU" b="1" dirty="0"/>
              <a:t> (alsó metszőéli pont):</a:t>
            </a:r>
            <a:r>
              <a:rPr lang="hu-HU" dirty="0"/>
              <a:t> az alsó metszőfogak élét érintő egyenesnek az arc </a:t>
            </a:r>
          </a:p>
          <a:p>
            <a:r>
              <a:rPr lang="hu-HU" dirty="0"/>
              <a:t>középsíkjával alkotott metszéspontja. E pontnak a </a:t>
            </a:r>
            <a:r>
              <a:rPr lang="hu-HU" dirty="0" err="1"/>
              <a:t>gnathológiában</a:t>
            </a:r>
            <a:r>
              <a:rPr lang="hu-HU" dirty="0"/>
              <a:t> használt elnevezése a </a:t>
            </a:r>
            <a:r>
              <a:rPr lang="hu-HU" b="1" dirty="0" err="1">
                <a:solidFill>
                  <a:srgbClr val="C00000"/>
                </a:solidFill>
              </a:rPr>
              <a:t>symphysispont</a:t>
            </a:r>
            <a:r>
              <a:rPr lang="hu-HU" b="1" dirty="0">
                <a:solidFill>
                  <a:srgbClr val="C00000"/>
                </a:solidFill>
              </a:rPr>
              <a:t>.</a:t>
            </a:r>
          </a:p>
          <a:p>
            <a:r>
              <a:rPr lang="hu-HU" b="1" dirty="0"/>
              <a:t>10. orrszárnypont:</a:t>
            </a:r>
            <a:r>
              <a:rPr lang="hu-HU" dirty="0"/>
              <a:t> az orrszárny legkülső-legmélyebb pontja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93983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6C42B1-C2F9-FC4E-9C53-D2923D5C7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C00000"/>
                </a:solidFill>
              </a:rPr>
              <a:t>Tájékozódási pontok</a:t>
            </a:r>
            <a:endParaRPr lang="hu-HU" dirty="0"/>
          </a:p>
        </p:txBody>
      </p:sp>
      <p:pic>
        <p:nvPicPr>
          <p:cNvPr id="4" name="Tartalom helye 4" descr="A képen szöveg, vázlat látható&#10;&#10;Automatikusan generált leírás">
            <a:extLst>
              <a:ext uri="{FF2B5EF4-FFF2-40B4-BE49-F238E27FC236}">
                <a16:creationId xmlns:a16="http://schemas.microsoft.com/office/drawing/2014/main" id="{EC8101AD-AF90-4E4C-BBC3-6143EBA15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353" y="1551387"/>
            <a:ext cx="8718698" cy="5164273"/>
          </a:xfrm>
        </p:spPr>
      </p:pic>
    </p:spTree>
    <p:extLst>
      <p:ext uri="{BB962C8B-B14F-4D97-AF65-F5344CB8AC3E}">
        <p14:creationId xmlns:p14="http://schemas.microsoft.com/office/powerpoint/2010/main" val="1455808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080B547-07DE-D249-890A-7C31A0AD2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759823"/>
          </a:xfrm>
        </p:spPr>
        <p:txBody>
          <a:bodyPr/>
          <a:lstStyle/>
          <a:p>
            <a:r>
              <a:rPr lang="hu-HU" dirty="0" err="1"/>
              <a:t>Fogív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4EC49FB-3472-3D4C-9FAB-9B5756687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58" y="1407886"/>
            <a:ext cx="10885714" cy="5450114"/>
          </a:xfrm>
        </p:spPr>
        <p:txBody>
          <a:bodyPr>
            <a:normAutofit/>
          </a:bodyPr>
          <a:lstStyle/>
          <a:p>
            <a:r>
              <a:rPr lang="hu-HU" dirty="0"/>
              <a:t>Felső </a:t>
            </a:r>
            <a:r>
              <a:rPr lang="hu-HU" dirty="0" err="1"/>
              <a:t>fogív</a:t>
            </a:r>
            <a:r>
              <a:rPr lang="hu-HU" dirty="0"/>
              <a:t> az esetek túlnyomó részében félellipszis alakú</a:t>
            </a:r>
          </a:p>
          <a:p>
            <a:r>
              <a:rPr lang="hu-HU" dirty="0"/>
              <a:t>Alsó fogsor íve parabola</a:t>
            </a:r>
          </a:p>
          <a:p>
            <a:r>
              <a:rPr lang="hu-HU" dirty="0"/>
              <a:t>A két </a:t>
            </a:r>
            <a:r>
              <a:rPr lang="hu-HU" dirty="0" err="1"/>
              <a:t>fogív</a:t>
            </a:r>
            <a:r>
              <a:rPr lang="hu-HU" dirty="0"/>
              <a:t> alakjából és méreteiből következik, hogy a felső </a:t>
            </a:r>
            <a:r>
              <a:rPr lang="hu-HU" dirty="0" err="1"/>
              <a:t>fogív</a:t>
            </a:r>
            <a:r>
              <a:rPr lang="hu-HU" dirty="0"/>
              <a:t> mind a front mind az </a:t>
            </a:r>
            <a:r>
              <a:rPr lang="hu-HU" dirty="0" err="1"/>
              <a:t>örlőfogak</a:t>
            </a:r>
            <a:r>
              <a:rPr lang="hu-HU" dirty="0"/>
              <a:t> területein </a:t>
            </a:r>
            <a:r>
              <a:rPr lang="hu-HU" dirty="0" err="1"/>
              <a:t>vestibularisan</a:t>
            </a:r>
            <a:r>
              <a:rPr lang="hu-HU" dirty="0"/>
              <a:t> körülveszi az alsó fogívet.</a:t>
            </a:r>
          </a:p>
          <a:p>
            <a:r>
              <a:rPr lang="hu-HU" dirty="0"/>
              <a:t>A „normális </a:t>
            </a:r>
            <a:r>
              <a:rPr lang="hu-HU" dirty="0" err="1"/>
              <a:t>fogív</a:t>
            </a:r>
            <a:r>
              <a:rPr lang="hu-HU" dirty="0"/>
              <a:t>” meghatározására sok gondolat született. Ilyen a </a:t>
            </a:r>
            <a:r>
              <a:rPr lang="hu-HU" b="1" dirty="0" err="1">
                <a:solidFill>
                  <a:srgbClr val="C00000"/>
                </a:solidFill>
              </a:rPr>
              <a:t>Bonwill</a:t>
            </a:r>
            <a:r>
              <a:rPr lang="hu-HU" b="1" dirty="0">
                <a:solidFill>
                  <a:srgbClr val="C00000"/>
                </a:solidFill>
              </a:rPr>
              <a:t> háromszög </a:t>
            </a:r>
            <a:r>
              <a:rPr lang="hu-HU" dirty="0"/>
              <a:t>fogalma is.</a:t>
            </a:r>
          </a:p>
          <a:p>
            <a:r>
              <a:rPr lang="hu-HU" dirty="0"/>
              <a:t>Az állkapocs ízületi fejének középpontjait összekötő vonal hossza kb. 10 cm. Ezt nevezik </a:t>
            </a:r>
            <a:r>
              <a:rPr lang="hu-HU" b="1" dirty="0" err="1">
                <a:solidFill>
                  <a:srgbClr val="C00000"/>
                </a:solidFill>
              </a:rPr>
              <a:t>condylustengelynek</a:t>
            </a:r>
            <a:r>
              <a:rPr lang="hu-HU" dirty="0"/>
              <a:t>. Ha ezeket a pontokat összekötik az alsó középső metszők érintkezési pontjaival, akkor igen gyakran ezek a távolságot is 10-10 cm hosszúak, tehát a három vonal </a:t>
            </a:r>
            <a:r>
              <a:rPr lang="hu-HU" b="1" dirty="0">
                <a:solidFill>
                  <a:srgbClr val="C00000"/>
                </a:solidFill>
              </a:rPr>
              <a:t>egyenlő oldalú háromszöget </a:t>
            </a:r>
            <a:r>
              <a:rPr lang="hu-HU" dirty="0"/>
              <a:t>képez.</a:t>
            </a:r>
          </a:p>
        </p:txBody>
      </p:sp>
    </p:spTree>
    <p:extLst>
      <p:ext uri="{BB962C8B-B14F-4D97-AF65-F5344CB8AC3E}">
        <p14:creationId xmlns:p14="http://schemas.microsoft.com/office/powerpoint/2010/main" val="1152064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918A54-CDB1-E041-B2EC-25AEC724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BONWILL-</a:t>
            </a:r>
            <a:r>
              <a:rPr lang="cs-CZ" b="1" dirty="0" err="1">
                <a:solidFill>
                  <a:srgbClr val="C00000"/>
                </a:solidFill>
              </a:rPr>
              <a:t>féle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háromszög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DA93F2D-CA08-5A4D-A53C-222252B68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 mandibula </a:t>
            </a:r>
            <a:r>
              <a:rPr lang="cs-CZ" dirty="0" err="1"/>
              <a:t>két</a:t>
            </a:r>
            <a:r>
              <a:rPr lang="cs-CZ" dirty="0"/>
              <a:t> </a:t>
            </a:r>
            <a:r>
              <a:rPr lang="cs-CZ" dirty="0" err="1"/>
              <a:t>fejecsének</a:t>
            </a:r>
            <a:r>
              <a:rPr lang="cs-CZ" dirty="0"/>
              <a:t> a </a:t>
            </a:r>
            <a:r>
              <a:rPr lang="cs-CZ" dirty="0" err="1"/>
              <a:t>középpontja</a:t>
            </a:r>
            <a:r>
              <a:rPr lang="cs-CZ" dirty="0"/>
              <a:t> (</a:t>
            </a:r>
            <a:r>
              <a:rPr lang="cs-CZ" b="1" dirty="0" err="1"/>
              <a:t>condyluspontok</a:t>
            </a:r>
            <a:r>
              <a:rPr lang="cs-CZ" dirty="0"/>
              <a:t>), </a:t>
            </a:r>
            <a:r>
              <a:rPr lang="cs-CZ" dirty="0" err="1"/>
              <a:t>pontosabban</a:t>
            </a:r>
            <a:r>
              <a:rPr lang="cs-CZ" dirty="0"/>
              <a:t> a </a:t>
            </a:r>
            <a:r>
              <a:rPr lang="cs-CZ" dirty="0" err="1"/>
              <a:t>fejeknek</a:t>
            </a:r>
            <a:r>
              <a:rPr lang="cs-CZ" dirty="0"/>
              <a:t> a </a:t>
            </a:r>
            <a:r>
              <a:rPr lang="cs-CZ" dirty="0" err="1"/>
              <a:t>legkülső</a:t>
            </a:r>
            <a:r>
              <a:rPr lang="cs-CZ" dirty="0"/>
              <a:t> (</a:t>
            </a:r>
            <a:r>
              <a:rPr lang="cs-CZ" dirty="0" err="1"/>
              <a:t>leglateralisabb</a:t>
            </a:r>
            <a:r>
              <a:rPr lang="cs-CZ" dirty="0"/>
              <a:t>) </a:t>
            </a:r>
            <a:r>
              <a:rPr lang="cs-CZ" dirty="0" err="1"/>
              <a:t>pólusa</a:t>
            </a:r>
            <a:r>
              <a:rPr lang="cs-CZ" dirty="0"/>
              <a:t> ún.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</a:rPr>
              <a:t>ectocondylare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</a:rPr>
              <a:t>pontok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dirty="0" err="1"/>
              <a:t>valamint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</a:rPr>
              <a:t>alsó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</a:rPr>
              <a:t>középső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</a:rPr>
              <a:t>metszőfogak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</a:rPr>
              <a:t>élét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</a:rPr>
              <a:t>összekötő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dirty="0" err="1"/>
              <a:t>egyenesnek</a:t>
            </a:r>
            <a:r>
              <a:rPr lang="cs-CZ" dirty="0"/>
              <a:t> </a:t>
            </a:r>
            <a:r>
              <a:rPr lang="cs-CZ" dirty="0" err="1"/>
              <a:t>és</a:t>
            </a:r>
            <a:r>
              <a:rPr lang="cs-CZ" dirty="0"/>
              <a:t> a </a:t>
            </a:r>
            <a:r>
              <a:rPr lang="cs-CZ" dirty="0" err="1"/>
              <a:t>fej</a:t>
            </a:r>
            <a:r>
              <a:rPr lang="cs-CZ" dirty="0"/>
              <a:t> </a:t>
            </a:r>
            <a:r>
              <a:rPr lang="cs-CZ" dirty="0" err="1"/>
              <a:t>szimmetriasíkjának</a:t>
            </a:r>
            <a:r>
              <a:rPr lang="cs-CZ" dirty="0"/>
              <a:t> (</a:t>
            </a:r>
            <a:r>
              <a:rPr lang="cs-CZ" dirty="0" err="1"/>
              <a:t>mediansagittalis</a:t>
            </a:r>
            <a:r>
              <a:rPr lang="cs-CZ" dirty="0"/>
              <a:t> </a:t>
            </a:r>
            <a:r>
              <a:rPr lang="cs-CZ" dirty="0" err="1"/>
              <a:t>sík</a:t>
            </a:r>
            <a:r>
              <a:rPr lang="cs-CZ" dirty="0"/>
              <a:t>) </a:t>
            </a:r>
            <a:r>
              <a:rPr lang="cs-CZ" dirty="0" err="1"/>
              <a:t>metszéspontja</a:t>
            </a:r>
            <a:r>
              <a:rPr lang="cs-CZ" dirty="0"/>
              <a:t>, </a:t>
            </a:r>
            <a:r>
              <a:rPr lang="cs-CZ" dirty="0" err="1"/>
              <a:t>az</a:t>
            </a:r>
            <a:r>
              <a:rPr lang="cs-CZ" dirty="0"/>
              <a:t> ún </a:t>
            </a:r>
            <a:r>
              <a:rPr lang="cs-CZ" b="1" dirty="0" err="1"/>
              <a:t>symphysispont</a:t>
            </a:r>
            <a:r>
              <a:rPr lang="cs-CZ" dirty="0"/>
              <a:t>. </a:t>
            </a:r>
            <a:r>
              <a:rPr lang="cs-CZ" dirty="0" err="1"/>
              <a:t>Ez</a:t>
            </a:r>
            <a:r>
              <a:rPr lang="cs-CZ" dirty="0"/>
              <a:t> a </a:t>
            </a:r>
            <a:r>
              <a:rPr lang="cs-CZ" dirty="0" err="1"/>
              <a:t>három</a:t>
            </a:r>
            <a:r>
              <a:rPr lang="cs-CZ" dirty="0"/>
              <a:t> pont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átlagos</a:t>
            </a:r>
            <a:r>
              <a:rPr lang="cs-CZ" dirty="0"/>
              <a:t> </a:t>
            </a:r>
            <a:r>
              <a:rPr lang="cs-CZ" dirty="0" err="1"/>
              <a:t>emberi</a:t>
            </a:r>
            <a:r>
              <a:rPr lang="cs-CZ" dirty="0"/>
              <a:t> </a:t>
            </a:r>
            <a:r>
              <a:rPr lang="cs-CZ" dirty="0" err="1"/>
              <a:t>méretekete</a:t>
            </a:r>
            <a:r>
              <a:rPr lang="cs-CZ" dirty="0"/>
              <a:t> </a:t>
            </a:r>
            <a:r>
              <a:rPr lang="cs-CZ" dirty="0" err="1"/>
              <a:t>figyelembe</a:t>
            </a:r>
            <a:r>
              <a:rPr lang="cs-CZ" dirty="0"/>
              <a:t> </a:t>
            </a:r>
            <a:r>
              <a:rPr lang="cs-CZ" dirty="0" err="1"/>
              <a:t>véve</a:t>
            </a:r>
            <a:r>
              <a:rPr lang="cs-CZ" dirty="0"/>
              <a:t> egy </a:t>
            </a:r>
            <a:r>
              <a:rPr lang="cs-CZ" dirty="0" err="1"/>
              <a:t>kb</a:t>
            </a:r>
            <a:r>
              <a:rPr lang="cs-CZ" dirty="0"/>
              <a:t>. 10 cm-es </a:t>
            </a:r>
            <a:r>
              <a:rPr lang="cs-CZ" dirty="0" err="1"/>
              <a:t>oldalméretű</a:t>
            </a:r>
            <a:r>
              <a:rPr lang="cs-CZ" dirty="0"/>
              <a:t> </a:t>
            </a:r>
            <a:r>
              <a:rPr lang="cs-CZ" dirty="0" err="1"/>
              <a:t>egyenlő</a:t>
            </a:r>
            <a:r>
              <a:rPr lang="cs-CZ" dirty="0"/>
              <a:t> </a:t>
            </a:r>
            <a:r>
              <a:rPr lang="cs-CZ" dirty="0" err="1"/>
              <a:t>oldalú</a:t>
            </a:r>
            <a:r>
              <a:rPr lang="cs-CZ" dirty="0"/>
              <a:t> </a:t>
            </a:r>
            <a:r>
              <a:rPr lang="cs-CZ" dirty="0" err="1"/>
              <a:t>háromszöget</a:t>
            </a:r>
            <a:r>
              <a:rPr lang="cs-CZ" dirty="0"/>
              <a:t> </a:t>
            </a:r>
            <a:r>
              <a:rPr lang="cs-CZ" dirty="0" err="1"/>
              <a:t>alkot</a:t>
            </a:r>
            <a:r>
              <a:rPr lang="cs-CZ" dirty="0"/>
              <a:t>.</a:t>
            </a:r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642435B-8F46-A84F-A082-30E9AF56F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41" y="4911643"/>
            <a:ext cx="3721812" cy="190862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EA2A712-D4E0-F34A-9DAC-EFF49058D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298" y="4671043"/>
            <a:ext cx="2615609" cy="20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84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697D25-3D98-4690-9E3D-C65732E5D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C634FA-4936-4EA7-9BFB-F34843C0F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283"/>
            <a:ext cx="12192000" cy="18640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B0DB3A2-C9F6-324A-BCDA-1E0126ED8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1" y="648757"/>
            <a:ext cx="10492667" cy="1065321"/>
          </a:xfrm>
        </p:spPr>
        <p:txBody>
          <a:bodyPr>
            <a:normAutofit/>
          </a:bodyPr>
          <a:lstStyle/>
          <a:p>
            <a:r>
              <a:rPr lang="cs-CZ" dirty="0"/>
              <a:t>A </a:t>
            </a:r>
            <a:r>
              <a:rPr lang="cs-CZ" b="1" dirty="0" err="1"/>
              <a:t>mandibulamozgások</a:t>
            </a:r>
            <a:r>
              <a:rPr lang="cs-CZ" dirty="0"/>
              <a:t> </a:t>
            </a:r>
            <a:r>
              <a:rPr lang="cs-CZ" dirty="0" err="1"/>
              <a:t>modellezésekor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7B256AF-3889-414A-ABA0-4BAB1B4D1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933" y="2371813"/>
            <a:ext cx="6512951" cy="3280174"/>
          </a:xfrm>
        </p:spPr>
        <p:txBody>
          <a:bodyPr>
            <a:normAutofit/>
          </a:bodyPr>
          <a:lstStyle/>
          <a:p>
            <a:r>
              <a:rPr lang="cs-CZ" dirty="0"/>
              <a:t>e </a:t>
            </a:r>
            <a:r>
              <a:rPr lang="cs-CZ" dirty="0" err="1"/>
              <a:t>háromszög</a:t>
            </a:r>
            <a:r>
              <a:rPr lang="cs-CZ" dirty="0"/>
              <a:t> </a:t>
            </a:r>
            <a:r>
              <a:rPr lang="cs-CZ" dirty="0" err="1"/>
              <a:t>három</a:t>
            </a:r>
            <a:r>
              <a:rPr lang="cs-CZ" dirty="0"/>
              <a:t> </a:t>
            </a:r>
            <a:r>
              <a:rPr lang="cs-CZ" dirty="0" err="1"/>
              <a:t>sarokpontjának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	- a </a:t>
            </a:r>
            <a:r>
              <a:rPr lang="cs-CZ" dirty="0" err="1"/>
              <a:t>fej</a:t>
            </a:r>
            <a:r>
              <a:rPr lang="cs-CZ" dirty="0"/>
              <a:t> </a:t>
            </a:r>
            <a:r>
              <a:rPr lang="cs-CZ" dirty="0" err="1"/>
              <a:t>szimmetriasíkjához</a:t>
            </a:r>
            <a:r>
              <a:rPr lang="cs-CZ" dirty="0"/>
              <a:t> (</a:t>
            </a:r>
            <a:r>
              <a:rPr lang="cs-CZ" dirty="0" err="1"/>
              <a:t>mediansagittalis</a:t>
            </a:r>
            <a:r>
              <a:rPr lang="cs-CZ" dirty="0"/>
              <a:t> </a:t>
            </a:r>
            <a:r>
              <a:rPr lang="cs-CZ" dirty="0" err="1"/>
              <a:t>síkhoz</a:t>
            </a:r>
            <a:r>
              <a:rPr lang="cs-CZ" dirty="0"/>
              <a:t>),</a:t>
            </a:r>
          </a:p>
          <a:p>
            <a:pPr lvl="1"/>
            <a:r>
              <a:rPr lang="cs-CZ" dirty="0"/>
              <a:t>	- 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occlusiós</a:t>
            </a:r>
            <a:r>
              <a:rPr lang="cs-CZ" dirty="0"/>
              <a:t> </a:t>
            </a:r>
            <a:r>
              <a:rPr lang="cs-CZ" dirty="0" err="1"/>
              <a:t>síkhoz</a:t>
            </a:r>
            <a:r>
              <a:rPr lang="cs-CZ" dirty="0"/>
              <a:t> (</a:t>
            </a:r>
            <a:r>
              <a:rPr lang="cs-CZ" dirty="0" err="1"/>
              <a:t>rágósíkhoz</a:t>
            </a:r>
            <a:r>
              <a:rPr lang="cs-CZ" dirty="0"/>
              <a:t>) </a:t>
            </a:r>
            <a:r>
              <a:rPr lang="cs-CZ" dirty="0" err="1"/>
              <a:t>és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	- </a:t>
            </a:r>
            <a:r>
              <a:rPr lang="cs-CZ" dirty="0" err="1"/>
              <a:t>orbitális</a:t>
            </a:r>
            <a:r>
              <a:rPr lang="cs-CZ" dirty="0"/>
              <a:t> </a:t>
            </a:r>
            <a:r>
              <a:rPr lang="cs-CZ" dirty="0" err="1"/>
              <a:t>síkhoz</a:t>
            </a:r>
            <a:r>
              <a:rPr lang="cs-CZ" dirty="0"/>
              <a:t> (</a:t>
            </a:r>
            <a:r>
              <a:rPr lang="cs-CZ" dirty="0" err="1"/>
              <a:t>frankfurti</a:t>
            </a:r>
            <a:r>
              <a:rPr lang="cs-CZ" dirty="0"/>
              <a:t> </a:t>
            </a:r>
            <a:r>
              <a:rPr lang="cs-CZ" dirty="0" err="1"/>
              <a:t>horizontalis</a:t>
            </a:r>
            <a:r>
              <a:rPr lang="cs-CZ" dirty="0"/>
              <a:t>) </a:t>
            </a:r>
            <a:r>
              <a:rPr lang="cs-CZ" dirty="0" err="1"/>
              <a:t>viszonyított</a:t>
            </a:r>
            <a:r>
              <a:rPr lang="cs-CZ" dirty="0"/>
              <a:t> </a:t>
            </a:r>
            <a:r>
              <a:rPr lang="cs-CZ" dirty="0" err="1"/>
              <a:t>elmozdulásait</a:t>
            </a:r>
            <a:r>
              <a:rPr lang="cs-CZ" dirty="0"/>
              <a:t> </a:t>
            </a:r>
            <a:r>
              <a:rPr lang="cs-CZ" dirty="0" err="1"/>
              <a:t>szokták</a:t>
            </a:r>
            <a:r>
              <a:rPr lang="cs-CZ" dirty="0"/>
              <a:t> </a:t>
            </a:r>
            <a:r>
              <a:rPr lang="cs-CZ" dirty="0" err="1"/>
              <a:t>vizsgálni</a:t>
            </a:r>
            <a:r>
              <a:rPr lang="cs-CZ" dirty="0"/>
              <a:t> </a:t>
            </a:r>
            <a:r>
              <a:rPr lang="cs-CZ" dirty="0" err="1"/>
              <a:t>és</a:t>
            </a:r>
            <a:r>
              <a:rPr lang="cs-CZ" dirty="0"/>
              <a:t> </a:t>
            </a:r>
            <a:r>
              <a:rPr lang="cs-CZ" dirty="0" err="1"/>
              <a:t>adott</a:t>
            </a:r>
            <a:r>
              <a:rPr lang="cs-CZ" dirty="0"/>
              <a:t> </a:t>
            </a:r>
            <a:r>
              <a:rPr lang="cs-CZ" dirty="0" err="1"/>
              <a:t>esetben</a:t>
            </a:r>
            <a:r>
              <a:rPr lang="cs-CZ" dirty="0"/>
              <a:t> (</a:t>
            </a:r>
            <a:r>
              <a:rPr lang="cs-CZ" dirty="0" err="1"/>
              <a:t>pl</a:t>
            </a:r>
            <a:r>
              <a:rPr lang="cs-CZ" dirty="0"/>
              <a:t>. </a:t>
            </a:r>
            <a:r>
              <a:rPr lang="cs-CZ" dirty="0" err="1"/>
              <a:t>Artikulátorban</a:t>
            </a:r>
            <a:r>
              <a:rPr lang="cs-CZ" dirty="0"/>
              <a:t>) </a:t>
            </a:r>
            <a:r>
              <a:rPr lang="cs-CZ" dirty="0" err="1"/>
              <a:t>utánozni</a:t>
            </a:r>
            <a:r>
              <a:rPr lang="cs-CZ" dirty="0"/>
              <a:t>.</a:t>
            </a:r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CB1A98A-20DB-C649-B7B0-D9271C983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601" y="2498437"/>
            <a:ext cx="3044193" cy="32257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9A3B735-54E2-4D95-A245-5BA856818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951" y="5916267"/>
            <a:ext cx="12062645" cy="539682"/>
            <a:chOff x="50951" y="5916267"/>
            <a:chExt cx="12062645" cy="539682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AA7D8B6-D845-468C-AEEA-041E24C00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74587" y="6001132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11769E07-4D97-44F0-925C-A14602491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9334" y="5964936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E4A2189D-5B4E-42D2-B6E0-2A2CFBDA1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59830" y="628644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9">
              <a:extLst>
                <a:ext uri="{FF2B5EF4-FFF2-40B4-BE49-F238E27FC236}">
                  <a16:creationId xmlns:a16="http://schemas.microsoft.com/office/drawing/2014/main" id="{66FD54A5-B674-4D17-A65B-944971C78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9871" y="620636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0">
              <a:extLst>
                <a:ext uri="{FF2B5EF4-FFF2-40B4-BE49-F238E27FC236}">
                  <a16:creationId xmlns:a16="http://schemas.microsoft.com/office/drawing/2014/main" id="{B54F4C78-F4CD-4D0F-B253-88D228F6A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3557" y="5938924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1">
              <a:extLst>
                <a:ext uri="{FF2B5EF4-FFF2-40B4-BE49-F238E27FC236}">
                  <a16:creationId xmlns:a16="http://schemas.microsoft.com/office/drawing/2014/main" id="{FFFF9C25-70A8-42C2-A7DE-574D066DF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64487" y="59252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2">
              <a:extLst>
                <a:ext uri="{FF2B5EF4-FFF2-40B4-BE49-F238E27FC236}">
                  <a16:creationId xmlns:a16="http://schemas.microsoft.com/office/drawing/2014/main" id="{E98277E5-59FD-41F1-82B6-91AE3F11C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7629" y="5934219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3">
              <a:extLst>
                <a:ext uri="{FF2B5EF4-FFF2-40B4-BE49-F238E27FC236}">
                  <a16:creationId xmlns:a16="http://schemas.microsoft.com/office/drawing/2014/main" id="{14EBCE55-C6D3-4D3C-9F20-C4BD18A1C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5577" y="5916267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9">
              <a:extLst>
                <a:ext uri="{FF2B5EF4-FFF2-40B4-BE49-F238E27FC236}">
                  <a16:creationId xmlns:a16="http://schemas.microsoft.com/office/drawing/2014/main" id="{5D5866ED-D858-4C92-BA1D-48FAF7833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839" y="5933571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0">
              <a:extLst>
                <a:ext uri="{FF2B5EF4-FFF2-40B4-BE49-F238E27FC236}">
                  <a16:creationId xmlns:a16="http://schemas.microsoft.com/office/drawing/2014/main" id="{E87100F3-948D-4243-84CB-29EF2A39B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66124" y="6001132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5">
              <a:extLst>
                <a:ext uri="{FF2B5EF4-FFF2-40B4-BE49-F238E27FC236}">
                  <a16:creationId xmlns:a16="http://schemas.microsoft.com/office/drawing/2014/main" id="{D6649540-9040-4EEE-A0C4-572615E2A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7089" y="617657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7">
              <a:extLst>
                <a:ext uri="{FF2B5EF4-FFF2-40B4-BE49-F238E27FC236}">
                  <a16:creationId xmlns:a16="http://schemas.microsoft.com/office/drawing/2014/main" id="{3A896369-1B66-4309-8586-65CA1CD103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1801" y="620024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8">
              <a:extLst>
                <a:ext uri="{FF2B5EF4-FFF2-40B4-BE49-F238E27FC236}">
                  <a16:creationId xmlns:a16="http://schemas.microsoft.com/office/drawing/2014/main" id="{496CEF3A-A9D0-4437-A1DB-411327542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527" y="620024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9">
              <a:extLst>
                <a:ext uri="{FF2B5EF4-FFF2-40B4-BE49-F238E27FC236}">
                  <a16:creationId xmlns:a16="http://schemas.microsoft.com/office/drawing/2014/main" id="{34CCF3A1-3274-4DB2-B7EF-219D0A5C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4654" y="620350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1">
              <a:extLst>
                <a:ext uri="{FF2B5EF4-FFF2-40B4-BE49-F238E27FC236}">
                  <a16:creationId xmlns:a16="http://schemas.microsoft.com/office/drawing/2014/main" id="{9A605FE2-6A58-494D-927A-B82AEC891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5893" y="621574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2">
              <a:extLst>
                <a:ext uri="{FF2B5EF4-FFF2-40B4-BE49-F238E27FC236}">
                  <a16:creationId xmlns:a16="http://schemas.microsoft.com/office/drawing/2014/main" id="{E1B36634-086A-4A82-8CAF-8110ECE64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065" y="59661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2">
              <a:extLst>
                <a:ext uri="{FF2B5EF4-FFF2-40B4-BE49-F238E27FC236}">
                  <a16:creationId xmlns:a16="http://schemas.microsoft.com/office/drawing/2014/main" id="{543B9DA6-0A96-4903-B621-240744036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05488" y="6316001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2">
              <a:extLst>
                <a:ext uri="{FF2B5EF4-FFF2-40B4-BE49-F238E27FC236}">
                  <a16:creationId xmlns:a16="http://schemas.microsoft.com/office/drawing/2014/main" id="{42763548-E8B0-4544-84B5-7B889ED77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99497" y="59510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3">
              <a:extLst>
                <a:ext uri="{FF2B5EF4-FFF2-40B4-BE49-F238E27FC236}">
                  <a16:creationId xmlns:a16="http://schemas.microsoft.com/office/drawing/2014/main" id="{1A45674C-6A86-4F7E-AE7E-6E5B851EA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10552" y="5972713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4">
              <a:extLst>
                <a:ext uri="{FF2B5EF4-FFF2-40B4-BE49-F238E27FC236}">
                  <a16:creationId xmlns:a16="http://schemas.microsoft.com/office/drawing/2014/main" id="{242E34B3-4E6E-4B6D-BBF4-4ECFB6D2E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50483" y="596575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8F84DCA9-8C6F-4F39-8103-2B8FA8EE3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91864" y="5983705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6">
              <a:extLst>
                <a:ext uri="{FF2B5EF4-FFF2-40B4-BE49-F238E27FC236}">
                  <a16:creationId xmlns:a16="http://schemas.microsoft.com/office/drawing/2014/main" id="{54980C00-FBE5-4175-B3B9-6087A03AE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49748" y="5974729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7">
              <a:extLst>
                <a:ext uri="{FF2B5EF4-FFF2-40B4-BE49-F238E27FC236}">
                  <a16:creationId xmlns:a16="http://schemas.microsoft.com/office/drawing/2014/main" id="{056A1AA1-39CA-4F27-90E5-6C61700B8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955742" y="5977993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8">
              <a:extLst>
                <a:ext uri="{FF2B5EF4-FFF2-40B4-BE49-F238E27FC236}">
                  <a16:creationId xmlns:a16="http://schemas.microsoft.com/office/drawing/2014/main" id="{FBAB5483-5590-4051-98D4-6AE210CF2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37125" y="596901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9">
              <a:extLst>
                <a:ext uri="{FF2B5EF4-FFF2-40B4-BE49-F238E27FC236}">
                  <a16:creationId xmlns:a16="http://schemas.microsoft.com/office/drawing/2014/main" id="{66DCC39E-7F5C-4041-BDE1-D661699B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25347" y="598125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0">
              <a:extLst>
                <a:ext uri="{FF2B5EF4-FFF2-40B4-BE49-F238E27FC236}">
                  <a16:creationId xmlns:a16="http://schemas.microsoft.com/office/drawing/2014/main" id="{FAD30A9E-4601-4025-9567-23015EF0F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05784" y="6041644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1">
              <a:extLst>
                <a:ext uri="{FF2B5EF4-FFF2-40B4-BE49-F238E27FC236}">
                  <a16:creationId xmlns:a16="http://schemas.microsoft.com/office/drawing/2014/main" id="{BD8A0A08-4CB0-45A8-A312-F69FED6A4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00734" y="598696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2">
              <a:extLst>
                <a:ext uri="{FF2B5EF4-FFF2-40B4-BE49-F238E27FC236}">
                  <a16:creationId xmlns:a16="http://schemas.microsoft.com/office/drawing/2014/main" id="{D56B6120-B694-4D67-AE19-BFD713EAE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73875" y="599023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3">
              <a:extLst>
                <a:ext uri="{FF2B5EF4-FFF2-40B4-BE49-F238E27FC236}">
                  <a16:creationId xmlns:a16="http://schemas.microsoft.com/office/drawing/2014/main" id="{5FC2F0B0-76D3-4103-A460-73572B5DC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75850" y="5993497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4">
              <a:extLst>
                <a:ext uri="{FF2B5EF4-FFF2-40B4-BE49-F238E27FC236}">
                  <a16:creationId xmlns:a16="http://schemas.microsoft.com/office/drawing/2014/main" id="{9F31AF69-9EF8-4598-AC0D-40824CAEDE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66519" y="599921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5">
              <a:extLst>
                <a:ext uri="{FF2B5EF4-FFF2-40B4-BE49-F238E27FC236}">
                  <a16:creationId xmlns:a16="http://schemas.microsoft.com/office/drawing/2014/main" id="{BABFA31C-08A2-4A84-BC24-57620041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04129" y="5929847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77">
              <a:extLst>
                <a:ext uri="{FF2B5EF4-FFF2-40B4-BE49-F238E27FC236}">
                  <a16:creationId xmlns:a16="http://schemas.microsoft.com/office/drawing/2014/main" id="{2E14A454-CFDC-469D-AAC8-0AECD34369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55260" y="601471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85">
              <a:extLst>
                <a:ext uri="{FF2B5EF4-FFF2-40B4-BE49-F238E27FC236}">
                  <a16:creationId xmlns:a16="http://schemas.microsoft.com/office/drawing/2014/main" id="{4F28944F-2222-438F-B8BF-289400FA4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06059" y="6029402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7">
              <a:extLst>
                <a:ext uri="{FF2B5EF4-FFF2-40B4-BE49-F238E27FC236}">
                  <a16:creationId xmlns:a16="http://schemas.microsoft.com/office/drawing/2014/main" id="{10583A59-F6FC-4383-951E-4DEA803E3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22284" y="604164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8">
              <a:extLst>
                <a:ext uri="{FF2B5EF4-FFF2-40B4-BE49-F238E27FC236}">
                  <a16:creationId xmlns:a16="http://schemas.microsoft.com/office/drawing/2014/main" id="{01E36E36-80DB-4588-B48C-C10A2CC64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90921" y="604735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1">
              <a:extLst>
                <a:ext uri="{FF2B5EF4-FFF2-40B4-BE49-F238E27FC236}">
                  <a16:creationId xmlns:a16="http://schemas.microsoft.com/office/drawing/2014/main" id="{82340FC1-013D-48B7-B3F7-917F649FA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84593" y="6214548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92">
              <a:extLst>
                <a:ext uri="{FF2B5EF4-FFF2-40B4-BE49-F238E27FC236}">
                  <a16:creationId xmlns:a16="http://schemas.microsoft.com/office/drawing/2014/main" id="{2A4816D6-34F0-433A-9ACB-C1D2A52C0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88834" y="622280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3">
              <a:extLst>
                <a:ext uri="{FF2B5EF4-FFF2-40B4-BE49-F238E27FC236}">
                  <a16:creationId xmlns:a16="http://schemas.microsoft.com/office/drawing/2014/main" id="{67942CD3-43C9-4530-9C50-47E288DB5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00129" y="622280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94">
              <a:extLst>
                <a:ext uri="{FF2B5EF4-FFF2-40B4-BE49-F238E27FC236}">
                  <a16:creationId xmlns:a16="http://schemas.microsoft.com/office/drawing/2014/main" id="{11861164-AD4A-41ED-AF99-4972D60EA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688824" y="6250545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95">
              <a:extLst>
                <a:ext uri="{FF2B5EF4-FFF2-40B4-BE49-F238E27FC236}">
                  <a16:creationId xmlns:a16="http://schemas.microsoft.com/office/drawing/2014/main" id="{E2B208F9-EDC1-4C32-9D59-30C273C08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38524" y="62456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96">
              <a:extLst>
                <a:ext uri="{FF2B5EF4-FFF2-40B4-BE49-F238E27FC236}">
                  <a16:creationId xmlns:a16="http://schemas.microsoft.com/office/drawing/2014/main" id="{7A7C7DA6-7A32-4CCE-AB8E-59036A6C5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95222" y="625952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7">
              <a:extLst>
                <a:ext uri="{FF2B5EF4-FFF2-40B4-BE49-F238E27FC236}">
                  <a16:creationId xmlns:a16="http://schemas.microsoft.com/office/drawing/2014/main" id="{510879FA-373B-43C3-9332-BBE87A6FC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88890" y="6261969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98">
              <a:extLst>
                <a:ext uri="{FF2B5EF4-FFF2-40B4-BE49-F238E27FC236}">
                  <a16:creationId xmlns:a16="http://schemas.microsoft.com/office/drawing/2014/main" id="{66AFA0BE-4521-4076-A5AD-FC7031749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70482" y="6261969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99">
              <a:extLst>
                <a:ext uri="{FF2B5EF4-FFF2-40B4-BE49-F238E27FC236}">
                  <a16:creationId xmlns:a16="http://schemas.microsoft.com/office/drawing/2014/main" id="{0598DD74-9791-420B-B5ED-355B654B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39874" y="62607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0">
              <a:extLst>
                <a:ext uri="{FF2B5EF4-FFF2-40B4-BE49-F238E27FC236}">
                  <a16:creationId xmlns:a16="http://schemas.microsoft.com/office/drawing/2014/main" id="{038F7AA7-B635-4496-AD3E-A234340BD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6015" y="626196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01">
              <a:extLst>
                <a:ext uri="{FF2B5EF4-FFF2-40B4-BE49-F238E27FC236}">
                  <a16:creationId xmlns:a16="http://schemas.microsoft.com/office/drawing/2014/main" id="{5E017948-9D66-4417-8B88-4BD1532AC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13228" y="6268498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02">
              <a:extLst>
                <a:ext uri="{FF2B5EF4-FFF2-40B4-BE49-F238E27FC236}">
                  <a16:creationId xmlns:a16="http://schemas.microsoft.com/office/drawing/2014/main" id="{AB333295-A36E-46DB-82A5-E78E0498D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991006" y="6271761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03">
              <a:extLst>
                <a:ext uri="{FF2B5EF4-FFF2-40B4-BE49-F238E27FC236}">
                  <a16:creationId xmlns:a16="http://schemas.microsoft.com/office/drawing/2014/main" id="{D10C99A3-BB78-4269-87D4-8287B8363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53313" y="627747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04">
              <a:extLst>
                <a:ext uri="{FF2B5EF4-FFF2-40B4-BE49-F238E27FC236}">
                  <a16:creationId xmlns:a16="http://schemas.microsoft.com/office/drawing/2014/main" id="{856A8AAC-D0EA-4685-9283-E8A01ED70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02579" y="627747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3">
              <a:extLst>
                <a:ext uri="{FF2B5EF4-FFF2-40B4-BE49-F238E27FC236}">
                  <a16:creationId xmlns:a16="http://schemas.microsoft.com/office/drawing/2014/main" id="{EE545004-D464-4D04-B11F-475909042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90800" y="632317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4">
              <a:extLst>
                <a:ext uri="{FF2B5EF4-FFF2-40B4-BE49-F238E27FC236}">
                  <a16:creationId xmlns:a16="http://schemas.microsoft.com/office/drawing/2014/main" id="{50289B97-B071-455F-8540-982742C43E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57254" y="632317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5">
              <a:extLst>
                <a:ext uri="{FF2B5EF4-FFF2-40B4-BE49-F238E27FC236}">
                  <a16:creationId xmlns:a16="http://schemas.microsoft.com/office/drawing/2014/main" id="{CEF2EFFE-7947-4C37-8ABD-398F392C07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20108" y="6328883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7">
              <a:extLst>
                <a:ext uri="{FF2B5EF4-FFF2-40B4-BE49-F238E27FC236}">
                  <a16:creationId xmlns:a16="http://schemas.microsoft.com/office/drawing/2014/main" id="{E8391CC5-D4B9-4E26-ABCD-D6C4BC235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15345" y="634112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18">
              <a:extLst>
                <a:ext uri="{FF2B5EF4-FFF2-40B4-BE49-F238E27FC236}">
                  <a16:creationId xmlns:a16="http://schemas.microsoft.com/office/drawing/2014/main" id="{71A5B932-E608-49E3-8ED1-4DBAAE919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05534" y="627747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19">
              <a:extLst>
                <a:ext uri="{FF2B5EF4-FFF2-40B4-BE49-F238E27FC236}">
                  <a16:creationId xmlns:a16="http://schemas.microsoft.com/office/drawing/2014/main" id="{EAA3BF46-C387-4232-844F-B2D45C1D2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0731" y="624664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00">
              <a:extLst>
                <a:ext uri="{FF2B5EF4-FFF2-40B4-BE49-F238E27FC236}">
                  <a16:creationId xmlns:a16="http://schemas.microsoft.com/office/drawing/2014/main" id="{AB415331-61BA-49F4-9FFD-39B628481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67614" y="6261967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9">
              <a:extLst>
                <a:ext uri="{FF2B5EF4-FFF2-40B4-BE49-F238E27FC236}">
                  <a16:creationId xmlns:a16="http://schemas.microsoft.com/office/drawing/2014/main" id="{8FF6D6DA-64DD-4D39-931B-9B97E01A3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76945" y="627875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0">
              <a:extLst>
                <a:ext uri="{FF2B5EF4-FFF2-40B4-BE49-F238E27FC236}">
                  <a16:creationId xmlns:a16="http://schemas.microsoft.com/office/drawing/2014/main" id="{2CEBA427-3E6A-48B0-9040-931C62AAC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70631" y="6011316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81">
              <a:extLst>
                <a:ext uri="{FF2B5EF4-FFF2-40B4-BE49-F238E27FC236}">
                  <a16:creationId xmlns:a16="http://schemas.microsoft.com/office/drawing/2014/main" id="{65D81449-8208-4635-9339-4C8FE89BB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61561" y="599763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82">
              <a:extLst>
                <a:ext uri="{FF2B5EF4-FFF2-40B4-BE49-F238E27FC236}">
                  <a16:creationId xmlns:a16="http://schemas.microsoft.com/office/drawing/2014/main" id="{954A6F89-BF29-464D-9561-97822F099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34703" y="600661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3">
              <a:extLst>
                <a:ext uri="{FF2B5EF4-FFF2-40B4-BE49-F238E27FC236}">
                  <a16:creationId xmlns:a16="http://schemas.microsoft.com/office/drawing/2014/main" id="{67C81528-252F-43EA-BAC6-ED0A11863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62651" y="5988659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9">
              <a:extLst>
                <a:ext uri="{FF2B5EF4-FFF2-40B4-BE49-F238E27FC236}">
                  <a16:creationId xmlns:a16="http://schemas.microsoft.com/office/drawing/2014/main" id="{D4AAA683-AC21-4857-A7D8-552A3DC9B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9913" y="6005963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0">
              <a:extLst>
                <a:ext uri="{FF2B5EF4-FFF2-40B4-BE49-F238E27FC236}">
                  <a16:creationId xmlns:a16="http://schemas.microsoft.com/office/drawing/2014/main" id="{BFD93668-5C98-45C9-BA73-EBDE21510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63198" y="6073524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5">
              <a:extLst>
                <a:ext uri="{FF2B5EF4-FFF2-40B4-BE49-F238E27FC236}">
                  <a16:creationId xmlns:a16="http://schemas.microsoft.com/office/drawing/2014/main" id="{76866F09-A7B0-420E-A8F1-CC0C5CC24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94163" y="6248971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7">
              <a:extLst>
                <a:ext uri="{FF2B5EF4-FFF2-40B4-BE49-F238E27FC236}">
                  <a16:creationId xmlns:a16="http://schemas.microsoft.com/office/drawing/2014/main" id="{9D2D6D19-1C81-46DC-B49C-E7AA0817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68875" y="6272635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08">
              <a:extLst>
                <a:ext uri="{FF2B5EF4-FFF2-40B4-BE49-F238E27FC236}">
                  <a16:creationId xmlns:a16="http://schemas.microsoft.com/office/drawing/2014/main" id="{4AF7B011-7C75-48AD-BBBF-4FE1834A6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00601" y="6272635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09">
              <a:extLst>
                <a:ext uri="{FF2B5EF4-FFF2-40B4-BE49-F238E27FC236}">
                  <a16:creationId xmlns:a16="http://schemas.microsoft.com/office/drawing/2014/main" id="{305124B5-EFC4-4F14-9182-23A3280A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01728" y="6275901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45166B1B-FC43-48DA-A810-13BADEF81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2967" y="6288141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12">
              <a:extLst>
                <a:ext uri="{FF2B5EF4-FFF2-40B4-BE49-F238E27FC236}">
                  <a16:creationId xmlns:a16="http://schemas.microsoft.com/office/drawing/2014/main" id="{15846AE5-CF5B-452A-BDBB-ABC69690D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5342" y="59931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2">
              <a:extLst>
                <a:ext uri="{FF2B5EF4-FFF2-40B4-BE49-F238E27FC236}">
                  <a16:creationId xmlns:a16="http://schemas.microsoft.com/office/drawing/2014/main" id="{3DB2496D-CE28-4700-AA6B-FA4E60A94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096571" y="6023456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3">
              <a:extLst>
                <a:ext uri="{FF2B5EF4-FFF2-40B4-BE49-F238E27FC236}">
                  <a16:creationId xmlns:a16="http://schemas.microsoft.com/office/drawing/2014/main" id="{561D8232-C449-46E2-BB87-922BD4DAE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07626" y="6045105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64">
              <a:extLst>
                <a:ext uri="{FF2B5EF4-FFF2-40B4-BE49-F238E27FC236}">
                  <a16:creationId xmlns:a16="http://schemas.microsoft.com/office/drawing/2014/main" id="{C0352A08-1998-4E8B-9E16-ABE077AF0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47557" y="6038145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5">
              <a:extLst>
                <a:ext uri="{FF2B5EF4-FFF2-40B4-BE49-F238E27FC236}">
                  <a16:creationId xmlns:a16="http://schemas.microsoft.com/office/drawing/2014/main" id="{9FD7260F-CF29-4931-A348-235EFAFB6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88938" y="6056097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6">
              <a:extLst>
                <a:ext uri="{FF2B5EF4-FFF2-40B4-BE49-F238E27FC236}">
                  <a16:creationId xmlns:a16="http://schemas.microsoft.com/office/drawing/2014/main" id="{CCF55F8B-03C0-4AA3-B4A7-2F6C21D34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46822" y="6047121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67">
              <a:extLst>
                <a:ext uri="{FF2B5EF4-FFF2-40B4-BE49-F238E27FC236}">
                  <a16:creationId xmlns:a16="http://schemas.microsoft.com/office/drawing/2014/main" id="{2157B0E0-DFE1-40C8-93E2-25059E010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752816" y="6050385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8">
              <a:extLst>
                <a:ext uri="{FF2B5EF4-FFF2-40B4-BE49-F238E27FC236}">
                  <a16:creationId xmlns:a16="http://schemas.microsoft.com/office/drawing/2014/main" id="{90A4BF9D-CDDE-435D-BB05-D240632FE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34199" y="6041408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9">
              <a:extLst>
                <a:ext uri="{FF2B5EF4-FFF2-40B4-BE49-F238E27FC236}">
                  <a16:creationId xmlns:a16="http://schemas.microsoft.com/office/drawing/2014/main" id="{9BDEA0B2-531B-48B0-AB13-4B3451568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22421" y="6053650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71">
              <a:extLst>
                <a:ext uri="{FF2B5EF4-FFF2-40B4-BE49-F238E27FC236}">
                  <a16:creationId xmlns:a16="http://schemas.microsoft.com/office/drawing/2014/main" id="{A8BFB17A-EAE6-4C93-885B-6299466A29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7808" y="605936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72">
              <a:extLst>
                <a:ext uri="{FF2B5EF4-FFF2-40B4-BE49-F238E27FC236}">
                  <a16:creationId xmlns:a16="http://schemas.microsoft.com/office/drawing/2014/main" id="{07A67F34-97BE-480B-A85B-DEAEEB45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70949" y="6062624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73">
              <a:extLst>
                <a:ext uri="{FF2B5EF4-FFF2-40B4-BE49-F238E27FC236}">
                  <a16:creationId xmlns:a16="http://schemas.microsoft.com/office/drawing/2014/main" id="{6C4408FA-D405-4819-A9B5-7E4137AEB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72924" y="6065889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4">
              <a:extLst>
                <a:ext uri="{FF2B5EF4-FFF2-40B4-BE49-F238E27FC236}">
                  <a16:creationId xmlns:a16="http://schemas.microsoft.com/office/drawing/2014/main" id="{83277647-FA05-4345-8145-D5ED7903A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951" y="594780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5">
              <a:extLst>
                <a:ext uri="{FF2B5EF4-FFF2-40B4-BE49-F238E27FC236}">
                  <a16:creationId xmlns:a16="http://schemas.microsoft.com/office/drawing/2014/main" id="{4386FD15-4921-4493-A215-FEA31801B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01203" y="6002239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7">
              <a:extLst>
                <a:ext uri="{FF2B5EF4-FFF2-40B4-BE49-F238E27FC236}">
                  <a16:creationId xmlns:a16="http://schemas.microsoft.com/office/drawing/2014/main" id="{625D89BA-3D96-4949-8D68-AD594D322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52334" y="60871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8">
              <a:extLst>
                <a:ext uri="{FF2B5EF4-FFF2-40B4-BE49-F238E27FC236}">
                  <a16:creationId xmlns:a16="http://schemas.microsoft.com/office/drawing/2014/main" id="{58041442-9F1D-4E5E-A088-6727B2CF8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87995" y="611974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1">
              <a:extLst>
                <a:ext uri="{FF2B5EF4-FFF2-40B4-BE49-F238E27FC236}">
                  <a16:creationId xmlns:a16="http://schemas.microsoft.com/office/drawing/2014/main" id="{E732CC8A-1A71-462B-8562-DA75D35B5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81667" y="6286940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2">
              <a:extLst>
                <a:ext uri="{FF2B5EF4-FFF2-40B4-BE49-F238E27FC236}">
                  <a16:creationId xmlns:a16="http://schemas.microsoft.com/office/drawing/2014/main" id="{603E6FD8-AE4D-479C-92F3-A08E54E46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85908" y="629519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3">
              <a:extLst>
                <a:ext uri="{FF2B5EF4-FFF2-40B4-BE49-F238E27FC236}">
                  <a16:creationId xmlns:a16="http://schemas.microsoft.com/office/drawing/2014/main" id="{61C5ED2E-B41D-4C39-88BE-D67806E6B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97203" y="629519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4">
              <a:extLst>
                <a:ext uri="{FF2B5EF4-FFF2-40B4-BE49-F238E27FC236}">
                  <a16:creationId xmlns:a16="http://schemas.microsoft.com/office/drawing/2014/main" id="{474F444C-C4D9-489A-B836-F83ED8070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5898" y="632293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5">
              <a:extLst>
                <a:ext uri="{FF2B5EF4-FFF2-40B4-BE49-F238E27FC236}">
                  <a16:creationId xmlns:a16="http://schemas.microsoft.com/office/drawing/2014/main" id="{FF589F3A-B301-484D-B5EF-D9E96DE8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35598" y="631804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6">
              <a:extLst>
                <a:ext uri="{FF2B5EF4-FFF2-40B4-BE49-F238E27FC236}">
                  <a16:creationId xmlns:a16="http://schemas.microsoft.com/office/drawing/2014/main" id="{97E0AEB5-AD04-4BE2-924F-FA1BB8BD6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92296" y="633191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7">
              <a:extLst>
                <a:ext uri="{FF2B5EF4-FFF2-40B4-BE49-F238E27FC236}">
                  <a16:creationId xmlns:a16="http://schemas.microsoft.com/office/drawing/2014/main" id="{CE0B2D17-C3F7-4A41-BA4C-1FC311B9D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5964" y="6334361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8">
              <a:extLst>
                <a:ext uri="{FF2B5EF4-FFF2-40B4-BE49-F238E27FC236}">
                  <a16:creationId xmlns:a16="http://schemas.microsoft.com/office/drawing/2014/main" id="{F15034BD-6C17-469B-85AF-148EA0F74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67556" y="6334361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9">
              <a:extLst>
                <a:ext uri="{FF2B5EF4-FFF2-40B4-BE49-F238E27FC236}">
                  <a16:creationId xmlns:a16="http://schemas.microsoft.com/office/drawing/2014/main" id="{7B6742E3-DB37-4077-8690-AC1A02780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4758" y="633313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0">
              <a:extLst>
                <a:ext uri="{FF2B5EF4-FFF2-40B4-BE49-F238E27FC236}">
                  <a16:creationId xmlns:a16="http://schemas.microsoft.com/office/drawing/2014/main" id="{745F2439-5B8E-4E05-866E-896C0F5BE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3089" y="6334360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1">
              <a:extLst>
                <a:ext uri="{FF2B5EF4-FFF2-40B4-BE49-F238E27FC236}">
                  <a16:creationId xmlns:a16="http://schemas.microsoft.com/office/drawing/2014/main" id="{4CD231E8-DFF5-4403-AFD6-EDB105AF2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68469" y="63408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2">
              <a:extLst>
                <a:ext uri="{FF2B5EF4-FFF2-40B4-BE49-F238E27FC236}">
                  <a16:creationId xmlns:a16="http://schemas.microsoft.com/office/drawing/2014/main" id="{186F08A0-4B07-4ED4-AA2E-F53E61E77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88080" y="6344153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3">
              <a:extLst>
                <a:ext uri="{FF2B5EF4-FFF2-40B4-BE49-F238E27FC236}">
                  <a16:creationId xmlns:a16="http://schemas.microsoft.com/office/drawing/2014/main" id="{143F4736-A980-42E1-B7AA-4154BD0FA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72695" y="6302055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4">
              <a:extLst>
                <a:ext uri="{FF2B5EF4-FFF2-40B4-BE49-F238E27FC236}">
                  <a16:creationId xmlns:a16="http://schemas.microsoft.com/office/drawing/2014/main" id="{2B7EF984-B6CC-4990-B9D8-E999A41F9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99653" y="634986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id="{701390DA-498F-40EE-B86D-9C1288CCD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7874" y="6395562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id="{8349FDB4-AF3A-4F35-82C0-1D4092965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54328" y="639556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5">
              <a:extLst>
                <a:ext uri="{FF2B5EF4-FFF2-40B4-BE49-F238E27FC236}">
                  <a16:creationId xmlns:a16="http://schemas.microsoft.com/office/drawing/2014/main" id="{96A26B04-1F0B-4D75-8922-93B734D75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17182" y="6401275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7">
              <a:extLst>
                <a:ext uri="{FF2B5EF4-FFF2-40B4-BE49-F238E27FC236}">
                  <a16:creationId xmlns:a16="http://schemas.microsoft.com/office/drawing/2014/main" id="{C6200836-2571-4275-B8D2-450E99ED2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70586" y="6413516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959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90510A-F101-1A47-8BFE-6BDEE737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C00000"/>
                </a:solidFill>
              </a:rPr>
              <a:t>GNATOLÓGIA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07A77EB-A775-D445-B9D0-DE9264BA5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A fogorvostudománynak a szűkebb értelemben vett rágókészüléknek a funkcionális anatómiájára, kinetikájára, statikájára és dinamikájára vonatkozó ismereteket </a:t>
            </a:r>
            <a:r>
              <a:rPr lang="hu-HU" dirty="0" err="1"/>
              <a:t>összegzi</a:t>
            </a:r>
            <a:r>
              <a:rPr lang="hu-HU" dirty="0"/>
              <a:t>.</a:t>
            </a:r>
          </a:p>
          <a:p>
            <a:pPr marL="0" indent="0">
              <a:buNone/>
            </a:pPr>
            <a:r>
              <a:rPr lang="hu-HU" dirty="0"/>
              <a:t>Tárgya:</a:t>
            </a:r>
          </a:p>
          <a:p>
            <a:pPr marL="514350" lvl="1" indent="-285750">
              <a:buFontTx/>
              <a:buChar char="-"/>
            </a:pPr>
            <a:r>
              <a:rPr lang="hu-HU" dirty="0"/>
              <a:t>Az egészséges viszonyok közötti szabályszerűségek megismerése</a:t>
            </a:r>
          </a:p>
          <a:p>
            <a:pPr marL="514350" lvl="1" indent="-285750">
              <a:buFontTx/>
              <a:buChar char="-"/>
            </a:pPr>
            <a:r>
              <a:rPr lang="hu-HU" dirty="0"/>
              <a:t>Feltárni a rendellenességek és kóros viszonyok okait és </a:t>
            </a:r>
            <a:r>
              <a:rPr lang="hu-HU" dirty="0" err="1"/>
              <a:t>patomechanizmusát</a:t>
            </a:r>
            <a:endParaRPr lang="hu-HU" dirty="0"/>
          </a:p>
          <a:p>
            <a:pPr marL="514350" lvl="1" indent="-285750">
              <a:buFontTx/>
              <a:buChar char="-"/>
            </a:pPr>
            <a:r>
              <a:rPr lang="hu-HU" dirty="0"/>
              <a:t>Kidolgozni a normális működés helyreállításának elveit, kezelési eljárásokat és módszereket.</a:t>
            </a:r>
          </a:p>
          <a:p>
            <a:r>
              <a:rPr lang="cs-CZ" dirty="0" err="1"/>
              <a:t>Rágókészülék</a:t>
            </a:r>
            <a:r>
              <a:rPr lang="cs-CZ" dirty="0"/>
              <a:t> </a:t>
            </a:r>
            <a:r>
              <a:rPr lang="cs-CZ" dirty="0" err="1"/>
              <a:t>alapvető</a:t>
            </a:r>
            <a:r>
              <a:rPr lang="cs-CZ" dirty="0"/>
              <a:t> </a:t>
            </a:r>
            <a:r>
              <a:rPr lang="cs-CZ" dirty="0" err="1"/>
              <a:t>funkciója</a:t>
            </a:r>
            <a:r>
              <a:rPr lang="cs-CZ" dirty="0"/>
              <a:t> a </a:t>
            </a:r>
            <a:r>
              <a:rPr lang="cs-CZ" dirty="0" err="1"/>
              <a:t>rágás</a:t>
            </a:r>
            <a:r>
              <a:rPr lang="cs-CZ" dirty="0"/>
              <a:t>.</a:t>
            </a:r>
            <a:endParaRPr lang="hu-HU" dirty="0"/>
          </a:p>
          <a:p>
            <a:pPr marL="0" indent="0">
              <a:buNone/>
            </a:pPr>
            <a:endParaRPr lang="hu-HU" dirty="0"/>
          </a:p>
          <a:p>
            <a:pPr lvl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53460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5697D25-3D98-4690-9E3D-C65732E5D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C634FA-4936-4EA7-9BFB-F34843C0F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283"/>
            <a:ext cx="12192000" cy="18640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5C683F8-76A4-A544-BFFD-B349A7A58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65" y="648757"/>
            <a:ext cx="11281413" cy="10653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Iránysíkok</a:t>
            </a:r>
            <a:r>
              <a:rPr lang="en-US" sz="34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4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melyek</a:t>
            </a:r>
            <a:r>
              <a:rPr lang="en-US" sz="34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meghatározásához</a:t>
            </a:r>
            <a:r>
              <a:rPr lang="en-US" sz="34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három</a:t>
            </a:r>
            <a:r>
              <a:rPr lang="en-US" sz="34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pont</a:t>
            </a:r>
            <a:r>
              <a:rPr lang="en-US" sz="34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kell</a:t>
            </a:r>
            <a:endParaRPr lang="en-US" sz="34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2904CAE-0152-2346-81CD-7743151F0A55}"/>
              </a:ext>
            </a:extLst>
          </p:cNvPr>
          <p:cNvSpPr txBox="1"/>
          <p:nvPr/>
        </p:nvSpPr>
        <p:spPr>
          <a:xfrm>
            <a:off x="503527" y="2371812"/>
            <a:ext cx="6791756" cy="3433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lnSpc>
                <a:spcPct val="140000"/>
              </a:lnSpc>
              <a:spcAft>
                <a:spcPts val="600"/>
              </a:spcAft>
              <a:buClr>
                <a:schemeClr val="bg2">
                  <a:lumMod val="75000"/>
                </a:schemeClr>
              </a:buClr>
            </a:pPr>
            <a:r>
              <a:rPr lang="en-US" b="1" dirty="0">
                <a:solidFill>
                  <a:schemeClr val="tx2"/>
                </a:solidFill>
              </a:rPr>
              <a:t>2. </a:t>
            </a:r>
            <a:r>
              <a:rPr lang="en-US" b="1" dirty="0" err="1">
                <a:solidFill>
                  <a:schemeClr val="tx2"/>
                </a:solidFill>
              </a:rPr>
              <a:t>Frankfurti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horizontális</a:t>
            </a:r>
            <a:r>
              <a:rPr lang="en-US" b="1" dirty="0">
                <a:solidFill>
                  <a:schemeClr val="tx2"/>
                </a:solidFill>
              </a:rPr>
              <a:t>: </a:t>
            </a:r>
            <a:r>
              <a:rPr lang="en-US" dirty="0">
                <a:solidFill>
                  <a:schemeClr val="tx2"/>
                </a:solidFill>
              </a:rPr>
              <a:t>OP </a:t>
            </a:r>
            <a:r>
              <a:rPr lang="en-US" dirty="0" err="1">
                <a:solidFill>
                  <a:schemeClr val="tx2"/>
                </a:solidFill>
              </a:rPr>
              <a:t>felvételnél</a:t>
            </a:r>
            <a:r>
              <a:rPr lang="en-US" dirty="0">
                <a:solidFill>
                  <a:schemeClr val="tx2"/>
                </a:solidFill>
              </a:rPr>
              <a:t> a </a:t>
            </a:r>
            <a:r>
              <a:rPr lang="en-US" dirty="0" err="1">
                <a:solidFill>
                  <a:schemeClr val="tx2"/>
                </a:solidFill>
              </a:rPr>
              <a:t>két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porion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és</a:t>
            </a:r>
            <a:r>
              <a:rPr lang="en-US" dirty="0">
                <a:solidFill>
                  <a:schemeClr val="tx2"/>
                </a:solidFill>
              </a:rPr>
              <a:t> a </a:t>
            </a:r>
            <a:r>
              <a:rPr lang="en-US" dirty="0" err="1">
                <a:solidFill>
                  <a:schemeClr val="tx2"/>
                </a:solidFill>
              </a:rPr>
              <a:t>baloldali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orbitale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által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meghatározott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sík</a:t>
            </a:r>
            <a:endParaRPr lang="en-US" dirty="0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  <a:spcAft>
                <a:spcPts val="600"/>
              </a:spcAft>
              <a:buClr>
                <a:schemeClr val="bg2">
                  <a:lumMod val="75000"/>
                </a:schemeClr>
              </a:buClr>
            </a:pPr>
            <a:r>
              <a:rPr lang="en-US" b="1" dirty="0">
                <a:solidFill>
                  <a:schemeClr val="tx2"/>
                </a:solidFill>
              </a:rPr>
              <a:t>3. Camper-</a:t>
            </a:r>
            <a:r>
              <a:rPr lang="en-US" b="1" dirty="0" err="1">
                <a:solidFill>
                  <a:schemeClr val="tx2"/>
                </a:solidFill>
              </a:rPr>
              <a:t>féle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sík</a:t>
            </a:r>
            <a:r>
              <a:rPr lang="en-US" b="1" dirty="0">
                <a:solidFill>
                  <a:schemeClr val="tx2"/>
                </a:solidFill>
              </a:rPr>
              <a:t>:</a:t>
            </a:r>
            <a:r>
              <a:rPr lang="en-US" dirty="0">
                <a:solidFill>
                  <a:schemeClr val="tx2"/>
                </a:solidFill>
              </a:rPr>
              <a:t> a </a:t>
            </a:r>
            <a:r>
              <a:rPr lang="en-US" dirty="0" err="1">
                <a:solidFill>
                  <a:schemeClr val="tx2"/>
                </a:solidFill>
              </a:rPr>
              <a:t>két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porion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és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baloldali</a:t>
            </a:r>
            <a:r>
              <a:rPr lang="en-US" dirty="0">
                <a:solidFill>
                  <a:schemeClr val="tx2"/>
                </a:solidFill>
              </a:rPr>
              <a:t> nasion </a:t>
            </a:r>
            <a:r>
              <a:rPr lang="en-US" dirty="0" err="1">
                <a:solidFill>
                  <a:schemeClr val="tx2"/>
                </a:solidFill>
              </a:rPr>
              <a:t>által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meghatározott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sík</a:t>
            </a:r>
            <a:r>
              <a:rPr lang="en-US" dirty="0">
                <a:solidFill>
                  <a:schemeClr val="tx2"/>
                </a:solidFill>
              </a:rPr>
              <a:t> (</a:t>
            </a:r>
            <a:r>
              <a:rPr lang="en-US" dirty="0" err="1">
                <a:solidFill>
                  <a:schemeClr val="tx2"/>
                </a:solidFill>
              </a:rPr>
              <a:t>rágósík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meghatározására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használják</a:t>
            </a:r>
            <a:r>
              <a:rPr lang="en-US" dirty="0">
                <a:solidFill>
                  <a:schemeClr val="tx2"/>
                </a:solidFill>
              </a:rPr>
              <a:t>)</a:t>
            </a:r>
          </a:p>
          <a:p>
            <a:pPr>
              <a:lnSpc>
                <a:spcPct val="140000"/>
              </a:lnSpc>
              <a:spcAft>
                <a:spcPts val="600"/>
              </a:spcAft>
              <a:buClr>
                <a:schemeClr val="bg2">
                  <a:lumMod val="75000"/>
                </a:schemeClr>
              </a:buClr>
            </a:pPr>
            <a:r>
              <a:rPr lang="en-US" b="1" dirty="0">
                <a:solidFill>
                  <a:schemeClr val="tx2"/>
                </a:solidFill>
              </a:rPr>
              <a:t>4. </a:t>
            </a:r>
            <a:r>
              <a:rPr lang="en-US" b="1" dirty="0" err="1">
                <a:solidFill>
                  <a:schemeClr val="tx2"/>
                </a:solidFill>
              </a:rPr>
              <a:t>rágósík</a:t>
            </a:r>
            <a:r>
              <a:rPr lang="en-US" b="1" dirty="0">
                <a:solidFill>
                  <a:schemeClr val="tx2"/>
                </a:solidFill>
              </a:rPr>
              <a:t>:</a:t>
            </a:r>
            <a:r>
              <a:rPr lang="en-US" dirty="0">
                <a:solidFill>
                  <a:schemeClr val="tx2"/>
                </a:solidFill>
              </a:rPr>
              <a:t> </a:t>
            </a:r>
            <a:r>
              <a:rPr lang="en-US" dirty="0" err="1">
                <a:solidFill>
                  <a:schemeClr val="tx2"/>
                </a:solidFill>
              </a:rPr>
              <a:t>meghatározásához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az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alsó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fogsoron</a:t>
            </a:r>
            <a:r>
              <a:rPr lang="en-US" dirty="0">
                <a:solidFill>
                  <a:schemeClr val="tx2"/>
                </a:solidFill>
              </a:rPr>
              <a:t> a </a:t>
            </a:r>
            <a:r>
              <a:rPr lang="en-US" dirty="0" err="1">
                <a:solidFill>
                  <a:schemeClr val="tx2"/>
                </a:solidFill>
              </a:rPr>
              <a:t>következő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pontok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segítenek</a:t>
            </a:r>
            <a:r>
              <a:rPr lang="en-US" dirty="0">
                <a:solidFill>
                  <a:schemeClr val="tx2"/>
                </a:solidFill>
              </a:rPr>
              <a:t>: incision </a:t>
            </a:r>
            <a:r>
              <a:rPr lang="en-US" dirty="0" err="1">
                <a:solidFill>
                  <a:schemeClr val="tx2"/>
                </a:solidFill>
              </a:rPr>
              <a:t>inferius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pont</a:t>
            </a:r>
            <a:r>
              <a:rPr lang="en-US" dirty="0">
                <a:solidFill>
                  <a:schemeClr val="tx2"/>
                </a:solidFill>
              </a:rPr>
              <a:t> (</a:t>
            </a:r>
            <a:r>
              <a:rPr lang="en-US" dirty="0" err="1">
                <a:solidFill>
                  <a:schemeClr val="tx2"/>
                </a:solidFill>
              </a:rPr>
              <a:t>bal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alsó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középső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metsző</a:t>
            </a:r>
            <a:r>
              <a:rPr lang="en-US" dirty="0">
                <a:solidFill>
                  <a:schemeClr val="tx2"/>
                </a:solidFill>
              </a:rPr>
              <a:t> /31/ </a:t>
            </a:r>
            <a:r>
              <a:rPr lang="en-US" dirty="0" err="1">
                <a:solidFill>
                  <a:schemeClr val="tx2"/>
                </a:solidFill>
              </a:rPr>
              <a:t>élének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mesialis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sarka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és</a:t>
            </a:r>
            <a:r>
              <a:rPr lang="en-US" dirty="0">
                <a:solidFill>
                  <a:schemeClr val="tx2"/>
                </a:solidFill>
              </a:rPr>
              <a:t> a </a:t>
            </a:r>
            <a:r>
              <a:rPr lang="en-US" dirty="0" err="1">
                <a:solidFill>
                  <a:schemeClr val="tx2"/>
                </a:solidFill>
              </a:rPr>
              <a:t>két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alsó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utolsó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őrlőfog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distobuccalis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csücskén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átfektetett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sík</a:t>
            </a:r>
            <a:r>
              <a:rPr lang="en-US" dirty="0">
                <a:solidFill>
                  <a:schemeClr val="tx2"/>
                </a:solidFill>
              </a:rPr>
              <a:t> - </a:t>
            </a:r>
            <a:r>
              <a:rPr lang="en-US" dirty="0" err="1">
                <a:solidFill>
                  <a:schemeClr val="tx2"/>
                </a:solidFill>
              </a:rPr>
              <a:t>alsó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fogak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rágófelszínének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mindegyike</a:t>
            </a:r>
            <a:r>
              <a:rPr lang="en-US" dirty="0">
                <a:solidFill>
                  <a:schemeClr val="tx2"/>
                </a:solidFill>
              </a:rPr>
              <a:t> e </a:t>
            </a:r>
            <a:r>
              <a:rPr lang="en-US" dirty="0" err="1">
                <a:solidFill>
                  <a:schemeClr val="tx2"/>
                </a:solidFill>
              </a:rPr>
              <a:t>sík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alatt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helyezkedik</a:t>
            </a:r>
            <a:r>
              <a:rPr lang="en-US" dirty="0">
                <a:solidFill>
                  <a:schemeClr val="tx2"/>
                </a:solidFill>
              </a:rPr>
              <a:t> el</a:t>
            </a:r>
          </a:p>
          <a:p>
            <a:pPr>
              <a:lnSpc>
                <a:spcPct val="140000"/>
              </a:lnSpc>
              <a:spcAft>
                <a:spcPts val="600"/>
              </a:spcAft>
              <a:buClr>
                <a:schemeClr val="bg2">
                  <a:lumMod val="75000"/>
                </a:schemeClr>
              </a:buClr>
            </a:pPr>
            <a:r>
              <a:rPr lang="en-US" b="1" dirty="0" err="1">
                <a:solidFill>
                  <a:schemeClr val="tx2"/>
                </a:solidFill>
              </a:rPr>
              <a:t>Spee-görbe</a:t>
            </a:r>
            <a:r>
              <a:rPr lang="en-US" b="1" dirty="0">
                <a:solidFill>
                  <a:schemeClr val="tx2"/>
                </a:solidFill>
              </a:rPr>
              <a:t>:</a:t>
            </a:r>
            <a:r>
              <a:rPr lang="en-US" dirty="0">
                <a:solidFill>
                  <a:schemeClr val="tx2"/>
                </a:solidFill>
              </a:rPr>
              <a:t> </a:t>
            </a:r>
            <a:r>
              <a:rPr lang="en-US" dirty="0" err="1">
                <a:solidFill>
                  <a:schemeClr val="tx2"/>
                </a:solidFill>
              </a:rPr>
              <a:t>alsó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fogsor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íveltsége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sagittalis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irányból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nézve</a:t>
            </a:r>
            <a:endParaRPr lang="en-US" dirty="0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  <a:spcAft>
                <a:spcPts val="600"/>
              </a:spcAft>
              <a:buClr>
                <a:schemeClr val="bg2">
                  <a:lumMod val="75000"/>
                </a:schemeClr>
              </a:buClr>
            </a:pPr>
            <a:r>
              <a:rPr lang="en-US" b="1" dirty="0">
                <a:solidFill>
                  <a:schemeClr val="tx2"/>
                </a:solidFill>
              </a:rPr>
              <a:t>Monson </a:t>
            </a:r>
            <a:r>
              <a:rPr lang="en-US" b="1" dirty="0" err="1">
                <a:solidFill>
                  <a:schemeClr val="tx2"/>
                </a:solidFill>
              </a:rPr>
              <a:t>görbe</a:t>
            </a:r>
            <a:r>
              <a:rPr lang="en-US" b="1" dirty="0">
                <a:solidFill>
                  <a:schemeClr val="tx2"/>
                </a:solidFill>
              </a:rPr>
              <a:t>: </a:t>
            </a:r>
            <a:r>
              <a:rPr lang="en-US" dirty="0">
                <a:solidFill>
                  <a:schemeClr val="tx2"/>
                </a:solidFill>
              </a:rPr>
              <a:t>Transversalis (arc </a:t>
            </a:r>
            <a:r>
              <a:rPr lang="en-US" dirty="0" err="1">
                <a:solidFill>
                  <a:schemeClr val="tx2"/>
                </a:solidFill>
              </a:rPr>
              <a:t>felőli</a:t>
            </a:r>
            <a:r>
              <a:rPr lang="en-US" dirty="0">
                <a:solidFill>
                  <a:schemeClr val="tx2"/>
                </a:solidFill>
              </a:rPr>
              <a:t>) </a:t>
            </a:r>
            <a:r>
              <a:rPr lang="en-US" dirty="0" err="1">
                <a:solidFill>
                  <a:schemeClr val="tx2"/>
                </a:solidFill>
              </a:rPr>
              <a:t>irányból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nézve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minden</a:t>
            </a:r>
            <a:r>
              <a:rPr lang="en-US" dirty="0">
                <a:solidFill>
                  <a:schemeClr val="tx2"/>
                </a:solidFill>
              </a:rPr>
              <a:t> fog </a:t>
            </a:r>
            <a:r>
              <a:rPr lang="en-US" dirty="0" err="1">
                <a:solidFill>
                  <a:schemeClr val="tx2"/>
                </a:solidFill>
              </a:rPr>
              <a:t>buccalis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csücske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feljebb</a:t>
            </a:r>
            <a:r>
              <a:rPr lang="en-US" dirty="0">
                <a:solidFill>
                  <a:schemeClr val="tx2"/>
                </a:solidFill>
              </a:rPr>
              <a:t> van mint a lingualis, </a:t>
            </a:r>
            <a:r>
              <a:rPr lang="en-US" dirty="0" err="1">
                <a:solidFill>
                  <a:schemeClr val="tx2"/>
                </a:solidFill>
              </a:rPr>
              <a:t>köríven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helyezkednek</a:t>
            </a:r>
            <a:r>
              <a:rPr lang="en-US" dirty="0">
                <a:solidFill>
                  <a:schemeClr val="tx2"/>
                </a:solidFill>
              </a:rPr>
              <a:t> el.</a:t>
            </a:r>
          </a:p>
          <a:p>
            <a:pPr>
              <a:lnSpc>
                <a:spcPct val="140000"/>
              </a:lnSpc>
              <a:spcAft>
                <a:spcPts val="600"/>
              </a:spcAft>
              <a:buClr>
                <a:schemeClr val="bg2">
                  <a:lumMod val="75000"/>
                </a:schemeClr>
              </a:buClr>
            </a:pPr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6CD4129-965A-8049-A729-3A696B06A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0791" y="2498437"/>
            <a:ext cx="3233813" cy="322572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9A3B735-54E2-4D95-A245-5BA856818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951" y="5916267"/>
            <a:ext cx="12062645" cy="539682"/>
            <a:chOff x="50951" y="5916267"/>
            <a:chExt cx="12062645" cy="539682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0AA7D8B6-D845-468C-AEEA-041E24C00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74587" y="6001132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11769E07-4D97-44F0-925C-A14602491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9334" y="5964936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E4A2189D-5B4E-42D2-B6E0-2A2CFBDA1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59830" y="628644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9">
              <a:extLst>
                <a:ext uri="{FF2B5EF4-FFF2-40B4-BE49-F238E27FC236}">
                  <a16:creationId xmlns:a16="http://schemas.microsoft.com/office/drawing/2014/main" id="{66FD54A5-B674-4D17-A65B-944971C78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9871" y="620636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0">
              <a:extLst>
                <a:ext uri="{FF2B5EF4-FFF2-40B4-BE49-F238E27FC236}">
                  <a16:creationId xmlns:a16="http://schemas.microsoft.com/office/drawing/2014/main" id="{B54F4C78-F4CD-4D0F-B253-88D228F6A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3557" y="5938924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1">
              <a:extLst>
                <a:ext uri="{FF2B5EF4-FFF2-40B4-BE49-F238E27FC236}">
                  <a16:creationId xmlns:a16="http://schemas.microsoft.com/office/drawing/2014/main" id="{FFFF9C25-70A8-42C2-A7DE-574D066DF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64487" y="59252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2">
              <a:extLst>
                <a:ext uri="{FF2B5EF4-FFF2-40B4-BE49-F238E27FC236}">
                  <a16:creationId xmlns:a16="http://schemas.microsoft.com/office/drawing/2014/main" id="{E98277E5-59FD-41F1-82B6-91AE3F11C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7629" y="5934219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3">
              <a:extLst>
                <a:ext uri="{FF2B5EF4-FFF2-40B4-BE49-F238E27FC236}">
                  <a16:creationId xmlns:a16="http://schemas.microsoft.com/office/drawing/2014/main" id="{14EBCE55-C6D3-4D3C-9F20-C4BD18A1C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5577" y="5916267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9">
              <a:extLst>
                <a:ext uri="{FF2B5EF4-FFF2-40B4-BE49-F238E27FC236}">
                  <a16:creationId xmlns:a16="http://schemas.microsoft.com/office/drawing/2014/main" id="{5D5866ED-D858-4C92-BA1D-48FAF7833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839" y="5933571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0">
              <a:extLst>
                <a:ext uri="{FF2B5EF4-FFF2-40B4-BE49-F238E27FC236}">
                  <a16:creationId xmlns:a16="http://schemas.microsoft.com/office/drawing/2014/main" id="{E87100F3-948D-4243-84CB-29EF2A39B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66124" y="6001132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5">
              <a:extLst>
                <a:ext uri="{FF2B5EF4-FFF2-40B4-BE49-F238E27FC236}">
                  <a16:creationId xmlns:a16="http://schemas.microsoft.com/office/drawing/2014/main" id="{D6649540-9040-4EEE-A0C4-572615E2A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7089" y="617657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7">
              <a:extLst>
                <a:ext uri="{FF2B5EF4-FFF2-40B4-BE49-F238E27FC236}">
                  <a16:creationId xmlns:a16="http://schemas.microsoft.com/office/drawing/2014/main" id="{3A896369-1B66-4309-8586-65CA1CD103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1801" y="620024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8">
              <a:extLst>
                <a:ext uri="{FF2B5EF4-FFF2-40B4-BE49-F238E27FC236}">
                  <a16:creationId xmlns:a16="http://schemas.microsoft.com/office/drawing/2014/main" id="{496CEF3A-A9D0-4437-A1DB-411327542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527" y="620024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id="{34CCF3A1-3274-4DB2-B7EF-219D0A5C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4654" y="620350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1">
              <a:extLst>
                <a:ext uri="{FF2B5EF4-FFF2-40B4-BE49-F238E27FC236}">
                  <a16:creationId xmlns:a16="http://schemas.microsoft.com/office/drawing/2014/main" id="{9A605FE2-6A58-494D-927A-B82AEC891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5893" y="621574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12">
              <a:extLst>
                <a:ext uri="{FF2B5EF4-FFF2-40B4-BE49-F238E27FC236}">
                  <a16:creationId xmlns:a16="http://schemas.microsoft.com/office/drawing/2014/main" id="{E1B36634-086A-4A82-8CAF-8110ECE64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065" y="59661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22">
              <a:extLst>
                <a:ext uri="{FF2B5EF4-FFF2-40B4-BE49-F238E27FC236}">
                  <a16:creationId xmlns:a16="http://schemas.microsoft.com/office/drawing/2014/main" id="{543B9DA6-0A96-4903-B621-240744036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05488" y="6316001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2">
              <a:extLst>
                <a:ext uri="{FF2B5EF4-FFF2-40B4-BE49-F238E27FC236}">
                  <a16:creationId xmlns:a16="http://schemas.microsoft.com/office/drawing/2014/main" id="{42763548-E8B0-4544-84B5-7B889ED77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99497" y="59510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3">
              <a:extLst>
                <a:ext uri="{FF2B5EF4-FFF2-40B4-BE49-F238E27FC236}">
                  <a16:creationId xmlns:a16="http://schemas.microsoft.com/office/drawing/2014/main" id="{1A45674C-6A86-4F7E-AE7E-6E5B851EA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10552" y="5972713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4">
              <a:extLst>
                <a:ext uri="{FF2B5EF4-FFF2-40B4-BE49-F238E27FC236}">
                  <a16:creationId xmlns:a16="http://schemas.microsoft.com/office/drawing/2014/main" id="{242E34B3-4E6E-4B6D-BBF4-4ECFB6D2E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50483" y="596575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5">
              <a:extLst>
                <a:ext uri="{FF2B5EF4-FFF2-40B4-BE49-F238E27FC236}">
                  <a16:creationId xmlns:a16="http://schemas.microsoft.com/office/drawing/2014/main" id="{8F84DCA9-8C6F-4F39-8103-2B8FA8EE3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91864" y="5983705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6">
              <a:extLst>
                <a:ext uri="{FF2B5EF4-FFF2-40B4-BE49-F238E27FC236}">
                  <a16:creationId xmlns:a16="http://schemas.microsoft.com/office/drawing/2014/main" id="{54980C00-FBE5-4175-B3B9-6087A03AE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49748" y="5974729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7">
              <a:extLst>
                <a:ext uri="{FF2B5EF4-FFF2-40B4-BE49-F238E27FC236}">
                  <a16:creationId xmlns:a16="http://schemas.microsoft.com/office/drawing/2014/main" id="{056A1AA1-39CA-4F27-90E5-6C61700B8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955742" y="5977993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8">
              <a:extLst>
                <a:ext uri="{FF2B5EF4-FFF2-40B4-BE49-F238E27FC236}">
                  <a16:creationId xmlns:a16="http://schemas.microsoft.com/office/drawing/2014/main" id="{FBAB5483-5590-4051-98D4-6AE210CF2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37125" y="596901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9">
              <a:extLst>
                <a:ext uri="{FF2B5EF4-FFF2-40B4-BE49-F238E27FC236}">
                  <a16:creationId xmlns:a16="http://schemas.microsoft.com/office/drawing/2014/main" id="{66DCC39E-7F5C-4041-BDE1-D661699B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25347" y="598125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0">
              <a:extLst>
                <a:ext uri="{FF2B5EF4-FFF2-40B4-BE49-F238E27FC236}">
                  <a16:creationId xmlns:a16="http://schemas.microsoft.com/office/drawing/2014/main" id="{FAD30A9E-4601-4025-9567-23015EF0F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05784" y="6041644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1">
              <a:extLst>
                <a:ext uri="{FF2B5EF4-FFF2-40B4-BE49-F238E27FC236}">
                  <a16:creationId xmlns:a16="http://schemas.microsoft.com/office/drawing/2014/main" id="{BD8A0A08-4CB0-45A8-A312-F69FED6A4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00734" y="598696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2">
              <a:extLst>
                <a:ext uri="{FF2B5EF4-FFF2-40B4-BE49-F238E27FC236}">
                  <a16:creationId xmlns:a16="http://schemas.microsoft.com/office/drawing/2014/main" id="{D56B6120-B694-4D67-AE19-BFD713EAE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73875" y="599023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3">
              <a:extLst>
                <a:ext uri="{FF2B5EF4-FFF2-40B4-BE49-F238E27FC236}">
                  <a16:creationId xmlns:a16="http://schemas.microsoft.com/office/drawing/2014/main" id="{5FC2F0B0-76D3-4103-A460-73572B5DC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75850" y="5993497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4">
              <a:extLst>
                <a:ext uri="{FF2B5EF4-FFF2-40B4-BE49-F238E27FC236}">
                  <a16:creationId xmlns:a16="http://schemas.microsoft.com/office/drawing/2014/main" id="{9F31AF69-9EF8-4598-AC0D-40824CAEDE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66519" y="599921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75">
              <a:extLst>
                <a:ext uri="{FF2B5EF4-FFF2-40B4-BE49-F238E27FC236}">
                  <a16:creationId xmlns:a16="http://schemas.microsoft.com/office/drawing/2014/main" id="{BABFA31C-08A2-4A84-BC24-57620041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04129" y="5929847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77">
              <a:extLst>
                <a:ext uri="{FF2B5EF4-FFF2-40B4-BE49-F238E27FC236}">
                  <a16:creationId xmlns:a16="http://schemas.microsoft.com/office/drawing/2014/main" id="{2E14A454-CFDC-469D-AAC8-0AECD34369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55260" y="601471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5">
              <a:extLst>
                <a:ext uri="{FF2B5EF4-FFF2-40B4-BE49-F238E27FC236}">
                  <a16:creationId xmlns:a16="http://schemas.microsoft.com/office/drawing/2014/main" id="{4F28944F-2222-438F-B8BF-289400FA4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06059" y="6029402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7">
              <a:extLst>
                <a:ext uri="{FF2B5EF4-FFF2-40B4-BE49-F238E27FC236}">
                  <a16:creationId xmlns:a16="http://schemas.microsoft.com/office/drawing/2014/main" id="{10583A59-F6FC-4383-951E-4DEA803E3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22284" y="604164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8">
              <a:extLst>
                <a:ext uri="{FF2B5EF4-FFF2-40B4-BE49-F238E27FC236}">
                  <a16:creationId xmlns:a16="http://schemas.microsoft.com/office/drawing/2014/main" id="{01E36E36-80DB-4588-B48C-C10A2CC64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90921" y="604735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91">
              <a:extLst>
                <a:ext uri="{FF2B5EF4-FFF2-40B4-BE49-F238E27FC236}">
                  <a16:creationId xmlns:a16="http://schemas.microsoft.com/office/drawing/2014/main" id="{82340FC1-013D-48B7-B3F7-917F649FA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84593" y="6214548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2">
              <a:extLst>
                <a:ext uri="{FF2B5EF4-FFF2-40B4-BE49-F238E27FC236}">
                  <a16:creationId xmlns:a16="http://schemas.microsoft.com/office/drawing/2014/main" id="{2A4816D6-34F0-433A-9ACB-C1D2A52C0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88834" y="622280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93">
              <a:extLst>
                <a:ext uri="{FF2B5EF4-FFF2-40B4-BE49-F238E27FC236}">
                  <a16:creationId xmlns:a16="http://schemas.microsoft.com/office/drawing/2014/main" id="{67942CD3-43C9-4530-9C50-47E288DB5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00129" y="622280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94">
              <a:extLst>
                <a:ext uri="{FF2B5EF4-FFF2-40B4-BE49-F238E27FC236}">
                  <a16:creationId xmlns:a16="http://schemas.microsoft.com/office/drawing/2014/main" id="{11861164-AD4A-41ED-AF99-4972D60EA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688824" y="6250545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95">
              <a:extLst>
                <a:ext uri="{FF2B5EF4-FFF2-40B4-BE49-F238E27FC236}">
                  <a16:creationId xmlns:a16="http://schemas.microsoft.com/office/drawing/2014/main" id="{E2B208F9-EDC1-4C32-9D59-30C273C08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38524" y="62456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6">
              <a:extLst>
                <a:ext uri="{FF2B5EF4-FFF2-40B4-BE49-F238E27FC236}">
                  <a16:creationId xmlns:a16="http://schemas.microsoft.com/office/drawing/2014/main" id="{7A7C7DA6-7A32-4CCE-AB8E-59036A6C5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95222" y="625952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97">
              <a:extLst>
                <a:ext uri="{FF2B5EF4-FFF2-40B4-BE49-F238E27FC236}">
                  <a16:creationId xmlns:a16="http://schemas.microsoft.com/office/drawing/2014/main" id="{510879FA-373B-43C3-9332-BBE87A6FC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88890" y="6261969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98">
              <a:extLst>
                <a:ext uri="{FF2B5EF4-FFF2-40B4-BE49-F238E27FC236}">
                  <a16:creationId xmlns:a16="http://schemas.microsoft.com/office/drawing/2014/main" id="{66AFA0BE-4521-4076-A5AD-FC7031749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70482" y="6261969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99">
              <a:extLst>
                <a:ext uri="{FF2B5EF4-FFF2-40B4-BE49-F238E27FC236}">
                  <a16:creationId xmlns:a16="http://schemas.microsoft.com/office/drawing/2014/main" id="{0598DD74-9791-420B-B5ED-355B654B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39874" y="62607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00">
              <a:extLst>
                <a:ext uri="{FF2B5EF4-FFF2-40B4-BE49-F238E27FC236}">
                  <a16:creationId xmlns:a16="http://schemas.microsoft.com/office/drawing/2014/main" id="{038F7AA7-B635-4496-AD3E-A234340BD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6015" y="626196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01">
              <a:extLst>
                <a:ext uri="{FF2B5EF4-FFF2-40B4-BE49-F238E27FC236}">
                  <a16:creationId xmlns:a16="http://schemas.microsoft.com/office/drawing/2014/main" id="{5E017948-9D66-4417-8B88-4BD1532AC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13228" y="6268498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02">
              <a:extLst>
                <a:ext uri="{FF2B5EF4-FFF2-40B4-BE49-F238E27FC236}">
                  <a16:creationId xmlns:a16="http://schemas.microsoft.com/office/drawing/2014/main" id="{AB333295-A36E-46DB-82A5-E78E0498D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991006" y="6271761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03">
              <a:extLst>
                <a:ext uri="{FF2B5EF4-FFF2-40B4-BE49-F238E27FC236}">
                  <a16:creationId xmlns:a16="http://schemas.microsoft.com/office/drawing/2014/main" id="{D10C99A3-BB78-4269-87D4-8287B8363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53313" y="627747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04">
              <a:extLst>
                <a:ext uri="{FF2B5EF4-FFF2-40B4-BE49-F238E27FC236}">
                  <a16:creationId xmlns:a16="http://schemas.microsoft.com/office/drawing/2014/main" id="{856A8AAC-D0EA-4685-9283-E8A01ED70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02579" y="627747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3">
              <a:extLst>
                <a:ext uri="{FF2B5EF4-FFF2-40B4-BE49-F238E27FC236}">
                  <a16:creationId xmlns:a16="http://schemas.microsoft.com/office/drawing/2014/main" id="{EE545004-D464-4D04-B11F-475909042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90800" y="632317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4">
              <a:extLst>
                <a:ext uri="{FF2B5EF4-FFF2-40B4-BE49-F238E27FC236}">
                  <a16:creationId xmlns:a16="http://schemas.microsoft.com/office/drawing/2014/main" id="{50289B97-B071-455F-8540-982742C43E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57254" y="632317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5">
              <a:extLst>
                <a:ext uri="{FF2B5EF4-FFF2-40B4-BE49-F238E27FC236}">
                  <a16:creationId xmlns:a16="http://schemas.microsoft.com/office/drawing/2014/main" id="{CEF2EFFE-7947-4C37-8ABD-398F392C07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20108" y="6328883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17">
              <a:extLst>
                <a:ext uri="{FF2B5EF4-FFF2-40B4-BE49-F238E27FC236}">
                  <a16:creationId xmlns:a16="http://schemas.microsoft.com/office/drawing/2014/main" id="{E8391CC5-D4B9-4E26-ABCD-D6C4BC235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15345" y="634112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18">
              <a:extLst>
                <a:ext uri="{FF2B5EF4-FFF2-40B4-BE49-F238E27FC236}">
                  <a16:creationId xmlns:a16="http://schemas.microsoft.com/office/drawing/2014/main" id="{71A5B932-E608-49E3-8ED1-4DBAAE919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05534" y="627747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19">
              <a:extLst>
                <a:ext uri="{FF2B5EF4-FFF2-40B4-BE49-F238E27FC236}">
                  <a16:creationId xmlns:a16="http://schemas.microsoft.com/office/drawing/2014/main" id="{EAA3BF46-C387-4232-844F-B2D45C1D2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0731" y="624664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00">
              <a:extLst>
                <a:ext uri="{FF2B5EF4-FFF2-40B4-BE49-F238E27FC236}">
                  <a16:creationId xmlns:a16="http://schemas.microsoft.com/office/drawing/2014/main" id="{AB415331-61BA-49F4-9FFD-39B628481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67614" y="6261967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9">
              <a:extLst>
                <a:ext uri="{FF2B5EF4-FFF2-40B4-BE49-F238E27FC236}">
                  <a16:creationId xmlns:a16="http://schemas.microsoft.com/office/drawing/2014/main" id="{8FF6D6DA-64DD-4D39-931B-9B97E01A3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76945" y="627875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80">
              <a:extLst>
                <a:ext uri="{FF2B5EF4-FFF2-40B4-BE49-F238E27FC236}">
                  <a16:creationId xmlns:a16="http://schemas.microsoft.com/office/drawing/2014/main" id="{2CEBA427-3E6A-48B0-9040-931C62AAC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70631" y="6011316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81">
              <a:extLst>
                <a:ext uri="{FF2B5EF4-FFF2-40B4-BE49-F238E27FC236}">
                  <a16:creationId xmlns:a16="http://schemas.microsoft.com/office/drawing/2014/main" id="{65D81449-8208-4635-9339-4C8FE89BB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61561" y="599763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2">
              <a:extLst>
                <a:ext uri="{FF2B5EF4-FFF2-40B4-BE49-F238E27FC236}">
                  <a16:creationId xmlns:a16="http://schemas.microsoft.com/office/drawing/2014/main" id="{954A6F89-BF29-464D-9561-97822F099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34703" y="600661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3">
              <a:extLst>
                <a:ext uri="{FF2B5EF4-FFF2-40B4-BE49-F238E27FC236}">
                  <a16:creationId xmlns:a16="http://schemas.microsoft.com/office/drawing/2014/main" id="{67C81528-252F-43EA-BAC6-ED0A11863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62651" y="5988659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9">
              <a:extLst>
                <a:ext uri="{FF2B5EF4-FFF2-40B4-BE49-F238E27FC236}">
                  <a16:creationId xmlns:a16="http://schemas.microsoft.com/office/drawing/2014/main" id="{D4AAA683-AC21-4857-A7D8-552A3DC9B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9913" y="6005963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0">
              <a:extLst>
                <a:ext uri="{FF2B5EF4-FFF2-40B4-BE49-F238E27FC236}">
                  <a16:creationId xmlns:a16="http://schemas.microsoft.com/office/drawing/2014/main" id="{BFD93668-5C98-45C9-BA73-EBDE21510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63198" y="6073524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5">
              <a:extLst>
                <a:ext uri="{FF2B5EF4-FFF2-40B4-BE49-F238E27FC236}">
                  <a16:creationId xmlns:a16="http://schemas.microsoft.com/office/drawing/2014/main" id="{76866F09-A7B0-420E-A8F1-CC0C5CC24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94163" y="6248971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07">
              <a:extLst>
                <a:ext uri="{FF2B5EF4-FFF2-40B4-BE49-F238E27FC236}">
                  <a16:creationId xmlns:a16="http://schemas.microsoft.com/office/drawing/2014/main" id="{9D2D6D19-1C81-46DC-B49C-E7AA0817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68875" y="6272635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08">
              <a:extLst>
                <a:ext uri="{FF2B5EF4-FFF2-40B4-BE49-F238E27FC236}">
                  <a16:creationId xmlns:a16="http://schemas.microsoft.com/office/drawing/2014/main" id="{4AF7B011-7C75-48AD-BBBF-4FE1834A6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00601" y="6272635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09">
              <a:extLst>
                <a:ext uri="{FF2B5EF4-FFF2-40B4-BE49-F238E27FC236}">
                  <a16:creationId xmlns:a16="http://schemas.microsoft.com/office/drawing/2014/main" id="{305124B5-EFC4-4F14-9182-23A3280A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01728" y="6275901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11">
              <a:extLst>
                <a:ext uri="{FF2B5EF4-FFF2-40B4-BE49-F238E27FC236}">
                  <a16:creationId xmlns:a16="http://schemas.microsoft.com/office/drawing/2014/main" id="{45166B1B-FC43-48DA-A810-13BADEF81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2967" y="6288141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12">
              <a:extLst>
                <a:ext uri="{FF2B5EF4-FFF2-40B4-BE49-F238E27FC236}">
                  <a16:creationId xmlns:a16="http://schemas.microsoft.com/office/drawing/2014/main" id="{15846AE5-CF5B-452A-BDBB-ABC69690D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5342" y="59931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2">
              <a:extLst>
                <a:ext uri="{FF2B5EF4-FFF2-40B4-BE49-F238E27FC236}">
                  <a16:creationId xmlns:a16="http://schemas.microsoft.com/office/drawing/2014/main" id="{3DB2496D-CE28-4700-AA6B-FA4E60A94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096571" y="6023456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63">
              <a:extLst>
                <a:ext uri="{FF2B5EF4-FFF2-40B4-BE49-F238E27FC236}">
                  <a16:creationId xmlns:a16="http://schemas.microsoft.com/office/drawing/2014/main" id="{561D8232-C449-46E2-BB87-922BD4DAE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07626" y="6045105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4">
              <a:extLst>
                <a:ext uri="{FF2B5EF4-FFF2-40B4-BE49-F238E27FC236}">
                  <a16:creationId xmlns:a16="http://schemas.microsoft.com/office/drawing/2014/main" id="{C0352A08-1998-4E8B-9E16-ABE077AF0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47557" y="6038145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5">
              <a:extLst>
                <a:ext uri="{FF2B5EF4-FFF2-40B4-BE49-F238E27FC236}">
                  <a16:creationId xmlns:a16="http://schemas.microsoft.com/office/drawing/2014/main" id="{9FD7260F-CF29-4931-A348-235EFAFB6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88938" y="6056097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66">
              <a:extLst>
                <a:ext uri="{FF2B5EF4-FFF2-40B4-BE49-F238E27FC236}">
                  <a16:creationId xmlns:a16="http://schemas.microsoft.com/office/drawing/2014/main" id="{CCF55F8B-03C0-4AA3-B4A7-2F6C21D34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46822" y="6047121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7">
              <a:extLst>
                <a:ext uri="{FF2B5EF4-FFF2-40B4-BE49-F238E27FC236}">
                  <a16:creationId xmlns:a16="http://schemas.microsoft.com/office/drawing/2014/main" id="{2157B0E0-DFE1-40C8-93E2-25059E010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752816" y="6050385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8">
              <a:extLst>
                <a:ext uri="{FF2B5EF4-FFF2-40B4-BE49-F238E27FC236}">
                  <a16:creationId xmlns:a16="http://schemas.microsoft.com/office/drawing/2014/main" id="{90A4BF9D-CDDE-435D-BB05-D240632FE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34199" y="6041408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69">
              <a:extLst>
                <a:ext uri="{FF2B5EF4-FFF2-40B4-BE49-F238E27FC236}">
                  <a16:creationId xmlns:a16="http://schemas.microsoft.com/office/drawing/2014/main" id="{9BDEA0B2-531B-48B0-AB13-4B3451568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22421" y="6053650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71">
              <a:extLst>
                <a:ext uri="{FF2B5EF4-FFF2-40B4-BE49-F238E27FC236}">
                  <a16:creationId xmlns:a16="http://schemas.microsoft.com/office/drawing/2014/main" id="{A8BFB17A-EAE6-4C93-885B-6299466A29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7808" y="605936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72">
              <a:extLst>
                <a:ext uri="{FF2B5EF4-FFF2-40B4-BE49-F238E27FC236}">
                  <a16:creationId xmlns:a16="http://schemas.microsoft.com/office/drawing/2014/main" id="{07A67F34-97BE-480B-A85B-DEAEEB45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70949" y="6062624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3">
              <a:extLst>
                <a:ext uri="{FF2B5EF4-FFF2-40B4-BE49-F238E27FC236}">
                  <a16:creationId xmlns:a16="http://schemas.microsoft.com/office/drawing/2014/main" id="{6C4408FA-D405-4819-A9B5-7E4137AEB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72924" y="6065889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4">
              <a:extLst>
                <a:ext uri="{FF2B5EF4-FFF2-40B4-BE49-F238E27FC236}">
                  <a16:creationId xmlns:a16="http://schemas.microsoft.com/office/drawing/2014/main" id="{83277647-FA05-4345-8145-D5ED7903A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951" y="594780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5">
              <a:extLst>
                <a:ext uri="{FF2B5EF4-FFF2-40B4-BE49-F238E27FC236}">
                  <a16:creationId xmlns:a16="http://schemas.microsoft.com/office/drawing/2014/main" id="{4386FD15-4921-4493-A215-FEA31801B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01203" y="6002239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7">
              <a:extLst>
                <a:ext uri="{FF2B5EF4-FFF2-40B4-BE49-F238E27FC236}">
                  <a16:creationId xmlns:a16="http://schemas.microsoft.com/office/drawing/2014/main" id="{625D89BA-3D96-4949-8D68-AD594D322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52334" y="60871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8">
              <a:extLst>
                <a:ext uri="{FF2B5EF4-FFF2-40B4-BE49-F238E27FC236}">
                  <a16:creationId xmlns:a16="http://schemas.microsoft.com/office/drawing/2014/main" id="{58041442-9F1D-4E5E-A088-6727B2CF8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87995" y="611974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1">
              <a:extLst>
                <a:ext uri="{FF2B5EF4-FFF2-40B4-BE49-F238E27FC236}">
                  <a16:creationId xmlns:a16="http://schemas.microsoft.com/office/drawing/2014/main" id="{E732CC8A-1A71-462B-8562-DA75D35B5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81667" y="6286940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2">
              <a:extLst>
                <a:ext uri="{FF2B5EF4-FFF2-40B4-BE49-F238E27FC236}">
                  <a16:creationId xmlns:a16="http://schemas.microsoft.com/office/drawing/2014/main" id="{603E6FD8-AE4D-479C-92F3-A08E54E46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85908" y="629519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3">
              <a:extLst>
                <a:ext uri="{FF2B5EF4-FFF2-40B4-BE49-F238E27FC236}">
                  <a16:creationId xmlns:a16="http://schemas.microsoft.com/office/drawing/2014/main" id="{61C5ED2E-B41D-4C39-88BE-D67806E6B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97203" y="629519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4">
              <a:extLst>
                <a:ext uri="{FF2B5EF4-FFF2-40B4-BE49-F238E27FC236}">
                  <a16:creationId xmlns:a16="http://schemas.microsoft.com/office/drawing/2014/main" id="{474F444C-C4D9-489A-B836-F83ED8070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5898" y="632293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5">
              <a:extLst>
                <a:ext uri="{FF2B5EF4-FFF2-40B4-BE49-F238E27FC236}">
                  <a16:creationId xmlns:a16="http://schemas.microsoft.com/office/drawing/2014/main" id="{FF589F3A-B301-484D-B5EF-D9E96DE8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35598" y="631804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6">
              <a:extLst>
                <a:ext uri="{FF2B5EF4-FFF2-40B4-BE49-F238E27FC236}">
                  <a16:creationId xmlns:a16="http://schemas.microsoft.com/office/drawing/2014/main" id="{97E0AEB5-AD04-4BE2-924F-FA1BB8BD6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92296" y="633191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7">
              <a:extLst>
                <a:ext uri="{FF2B5EF4-FFF2-40B4-BE49-F238E27FC236}">
                  <a16:creationId xmlns:a16="http://schemas.microsoft.com/office/drawing/2014/main" id="{CE0B2D17-C3F7-4A41-BA4C-1FC311B9D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5964" y="6334361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8">
              <a:extLst>
                <a:ext uri="{FF2B5EF4-FFF2-40B4-BE49-F238E27FC236}">
                  <a16:creationId xmlns:a16="http://schemas.microsoft.com/office/drawing/2014/main" id="{F15034BD-6C17-469B-85AF-148EA0F74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67556" y="6334361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9">
              <a:extLst>
                <a:ext uri="{FF2B5EF4-FFF2-40B4-BE49-F238E27FC236}">
                  <a16:creationId xmlns:a16="http://schemas.microsoft.com/office/drawing/2014/main" id="{7B6742E3-DB37-4077-8690-AC1A02780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4758" y="633313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0">
              <a:extLst>
                <a:ext uri="{FF2B5EF4-FFF2-40B4-BE49-F238E27FC236}">
                  <a16:creationId xmlns:a16="http://schemas.microsoft.com/office/drawing/2014/main" id="{745F2439-5B8E-4E05-866E-896C0F5BE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3089" y="6334360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1">
              <a:extLst>
                <a:ext uri="{FF2B5EF4-FFF2-40B4-BE49-F238E27FC236}">
                  <a16:creationId xmlns:a16="http://schemas.microsoft.com/office/drawing/2014/main" id="{4CD231E8-DFF5-4403-AFD6-EDB105AF2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68469" y="63408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2">
              <a:extLst>
                <a:ext uri="{FF2B5EF4-FFF2-40B4-BE49-F238E27FC236}">
                  <a16:creationId xmlns:a16="http://schemas.microsoft.com/office/drawing/2014/main" id="{186F08A0-4B07-4ED4-AA2E-F53E61E77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88080" y="6344153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3">
              <a:extLst>
                <a:ext uri="{FF2B5EF4-FFF2-40B4-BE49-F238E27FC236}">
                  <a16:creationId xmlns:a16="http://schemas.microsoft.com/office/drawing/2014/main" id="{143F4736-A980-42E1-B7AA-4154BD0FA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72695" y="6302055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4">
              <a:extLst>
                <a:ext uri="{FF2B5EF4-FFF2-40B4-BE49-F238E27FC236}">
                  <a16:creationId xmlns:a16="http://schemas.microsoft.com/office/drawing/2014/main" id="{2B7EF984-B6CC-4990-B9D8-E999A41F9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99653" y="634986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701390DA-498F-40EE-B86D-9C1288CCD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7874" y="6395562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8349FDB4-AF3A-4F35-82C0-1D4092965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54328" y="639556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96A26B04-1F0B-4D75-8922-93B734D75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17182" y="6401275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7">
              <a:extLst>
                <a:ext uri="{FF2B5EF4-FFF2-40B4-BE49-F238E27FC236}">
                  <a16:creationId xmlns:a16="http://schemas.microsoft.com/office/drawing/2014/main" id="{C6200836-2571-4275-B8D2-450E99ED2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70586" y="6413516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2318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E488DC-9BD5-7047-9368-3996AC2F7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1"/>
            <a:ext cx="9634011" cy="1232890"/>
          </a:xfrm>
        </p:spPr>
        <p:txBody>
          <a:bodyPr/>
          <a:lstStyle/>
          <a:p>
            <a:r>
              <a:rPr lang="cs-CZ" dirty="0" err="1">
                <a:solidFill>
                  <a:srgbClr val="C00000"/>
                </a:solidFill>
              </a:rPr>
              <a:t>Frankfurti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horizontalis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sík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E1938C8-D9E2-C440-82AE-2B492D820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681206"/>
            <a:ext cx="9634011" cy="3544651"/>
          </a:xfrm>
        </p:spPr>
        <p:txBody>
          <a:bodyPr/>
          <a:lstStyle/>
          <a:p>
            <a:pPr marL="0" indent="0" algn="ctr">
              <a:buNone/>
            </a:pPr>
            <a:r>
              <a:rPr lang="cs-CZ" sz="2800" dirty="0"/>
              <a:t>a </a:t>
            </a:r>
            <a:r>
              <a:rPr lang="cs-CZ" sz="2800" dirty="0" err="1"/>
              <a:t>koponya</a:t>
            </a:r>
            <a:r>
              <a:rPr lang="cs-CZ" sz="2800" dirty="0"/>
              <a:t> </a:t>
            </a:r>
            <a:r>
              <a:rPr lang="cs-CZ" sz="2800" dirty="0" err="1"/>
              <a:t>két</a:t>
            </a:r>
            <a:r>
              <a:rPr lang="cs-CZ" sz="2800" dirty="0"/>
              <a:t> </a:t>
            </a:r>
            <a:r>
              <a:rPr lang="cs-CZ" sz="2800" dirty="0" err="1"/>
              <a:t>oldalán</a:t>
            </a:r>
            <a:r>
              <a:rPr lang="cs-CZ" sz="2800" dirty="0"/>
              <a:t> a </a:t>
            </a:r>
            <a:r>
              <a:rPr lang="cs-CZ" sz="2800" dirty="0" err="1"/>
              <a:t>külső</a:t>
            </a:r>
            <a:r>
              <a:rPr lang="cs-CZ" sz="2800" dirty="0"/>
              <a:t> </a:t>
            </a:r>
            <a:r>
              <a:rPr lang="cs-CZ" sz="2800" dirty="0" err="1"/>
              <a:t>hallójárat</a:t>
            </a:r>
            <a:r>
              <a:rPr lang="cs-CZ" sz="2800" dirty="0"/>
              <a:t> </a:t>
            </a:r>
            <a:r>
              <a:rPr lang="cs-CZ" sz="2800" dirty="0" err="1"/>
              <a:t>bemenetének</a:t>
            </a:r>
            <a:r>
              <a:rPr lang="cs-CZ" sz="2800" dirty="0"/>
              <a:t> </a:t>
            </a:r>
            <a:r>
              <a:rPr lang="cs-CZ" sz="2800" dirty="0" err="1"/>
              <a:t>függőleges</a:t>
            </a:r>
            <a:r>
              <a:rPr lang="cs-CZ" sz="2800" dirty="0"/>
              <a:t> (</a:t>
            </a:r>
            <a:r>
              <a:rPr lang="cs-CZ" sz="2800" dirty="0" err="1"/>
              <a:t>álló</a:t>
            </a:r>
            <a:r>
              <a:rPr lang="cs-CZ" sz="2800" dirty="0"/>
              <a:t>) </a:t>
            </a:r>
            <a:r>
              <a:rPr lang="cs-CZ" sz="2800" dirty="0" err="1"/>
              <a:t>testhelyzetben</a:t>
            </a:r>
            <a:r>
              <a:rPr lang="cs-CZ" sz="2800" dirty="0"/>
              <a:t> </a:t>
            </a:r>
            <a:r>
              <a:rPr lang="cs-CZ" sz="2800" dirty="0" err="1"/>
              <a:t>legmagasabban</a:t>
            </a:r>
            <a:r>
              <a:rPr lang="cs-CZ" sz="2800" dirty="0"/>
              <a:t> </a:t>
            </a:r>
            <a:r>
              <a:rPr lang="cs-CZ" sz="2800" dirty="0" err="1"/>
              <a:t>lévő</a:t>
            </a:r>
            <a:r>
              <a:rPr lang="cs-CZ" sz="2800" dirty="0"/>
              <a:t> </a:t>
            </a:r>
            <a:r>
              <a:rPr lang="cs-CZ" sz="2800" dirty="0" err="1"/>
              <a:t>pontja</a:t>
            </a:r>
            <a:r>
              <a:rPr lang="cs-CZ" sz="2800" dirty="0"/>
              <a:t> </a:t>
            </a:r>
            <a:r>
              <a:rPr lang="cs-CZ" sz="2800" b="1" dirty="0"/>
              <a:t>(</a:t>
            </a:r>
            <a:r>
              <a:rPr lang="cs-CZ" sz="2800" b="1" dirty="0" err="1"/>
              <a:t>porion</a:t>
            </a:r>
            <a:r>
              <a:rPr lang="cs-CZ" sz="2800" b="1" dirty="0"/>
              <a:t>) </a:t>
            </a:r>
            <a:r>
              <a:rPr lang="cs-CZ" sz="2800" dirty="0" err="1"/>
              <a:t>és</a:t>
            </a:r>
            <a:r>
              <a:rPr lang="cs-CZ" sz="2800" dirty="0"/>
              <a:t> a bal </a:t>
            </a:r>
            <a:r>
              <a:rPr lang="cs-CZ" sz="2800" dirty="0" err="1"/>
              <a:t>oldali</a:t>
            </a:r>
            <a:r>
              <a:rPr lang="cs-CZ" sz="2800" dirty="0"/>
              <a:t> </a:t>
            </a:r>
            <a:r>
              <a:rPr lang="cs-CZ" sz="2800" dirty="0" err="1"/>
              <a:t>szemüreg</a:t>
            </a:r>
            <a:r>
              <a:rPr lang="cs-CZ" sz="2800" dirty="0"/>
              <a:t> </a:t>
            </a:r>
            <a:r>
              <a:rPr lang="cs-CZ" sz="2800" dirty="0" err="1"/>
              <a:t>csontos</a:t>
            </a:r>
            <a:r>
              <a:rPr lang="cs-CZ" sz="2800" dirty="0"/>
              <a:t> </a:t>
            </a:r>
            <a:r>
              <a:rPr lang="cs-CZ" sz="2800" dirty="0" err="1"/>
              <a:t>szélének</a:t>
            </a:r>
            <a:r>
              <a:rPr lang="cs-CZ" sz="2800" dirty="0"/>
              <a:t> </a:t>
            </a:r>
            <a:r>
              <a:rPr lang="cs-CZ" sz="2800" dirty="0" err="1"/>
              <a:t>legmélyebben</a:t>
            </a:r>
            <a:r>
              <a:rPr lang="cs-CZ" sz="2800" dirty="0"/>
              <a:t> </a:t>
            </a:r>
            <a:r>
              <a:rPr lang="cs-CZ" sz="2800" dirty="0" err="1"/>
              <a:t>lévő</a:t>
            </a:r>
            <a:r>
              <a:rPr lang="cs-CZ" sz="2800" dirty="0"/>
              <a:t> </a:t>
            </a:r>
            <a:r>
              <a:rPr lang="cs-CZ" sz="2800" dirty="0" err="1"/>
              <a:t>pontja</a:t>
            </a:r>
            <a:r>
              <a:rPr lang="cs-CZ" sz="2800" dirty="0"/>
              <a:t> </a:t>
            </a:r>
            <a:r>
              <a:rPr lang="cs-CZ" sz="2800" b="1" dirty="0"/>
              <a:t>(orbitale) </a:t>
            </a:r>
            <a:r>
              <a:rPr lang="cs-CZ" sz="2800" dirty="0" err="1"/>
              <a:t>határozza</a:t>
            </a:r>
            <a:r>
              <a:rPr lang="cs-CZ" sz="2800" dirty="0"/>
              <a:t> </a:t>
            </a:r>
            <a:r>
              <a:rPr lang="cs-CZ" sz="2800" dirty="0" err="1"/>
              <a:t>meg</a:t>
            </a:r>
            <a:r>
              <a:rPr lang="cs-CZ" sz="2800" dirty="0"/>
              <a:t>. </a:t>
            </a:r>
            <a:endParaRPr lang="hu-HU" sz="2800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26259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F734FC-C433-3347-ADB0-9B615A733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C00000"/>
                </a:solidFill>
              </a:rPr>
              <a:t>Rágósík</a:t>
            </a:r>
            <a:r>
              <a:rPr lang="cs-CZ" b="1" dirty="0">
                <a:solidFill>
                  <a:srgbClr val="C00000"/>
                </a:solidFill>
              </a:rPr>
              <a:t> vagy </a:t>
            </a:r>
            <a:r>
              <a:rPr lang="cs-CZ" b="1" dirty="0" err="1">
                <a:solidFill>
                  <a:srgbClr val="C00000"/>
                </a:solidFill>
              </a:rPr>
              <a:t>occlusiós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sík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29F21EF-8890-E046-86A3-29D6ADC0E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2800" dirty="0" err="1"/>
              <a:t>az</a:t>
            </a:r>
            <a:r>
              <a:rPr lang="cs-CZ" sz="2800" dirty="0"/>
              <a:t> a </a:t>
            </a:r>
            <a:r>
              <a:rPr lang="cs-CZ" sz="2800" dirty="0" err="1"/>
              <a:t>sík</a:t>
            </a:r>
            <a:r>
              <a:rPr lang="cs-CZ" sz="2800" dirty="0"/>
              <a:t>, </a:t>
            </a:r>
            <a:r>
              <a:rPr lang="cs-CZ" sz="2800" dirty="0" err="1"/>
              <a:t>melyet</a:t>
            </a:r>
            <a:r>
              <a:rPr lang="cs-CZ" sz="2800" dirty="0"/>
              <a:t> </a:t>
            </a:r>
            <a:r>
              <a:rPr lang="cs-CZ" sz="2800" dirty="0" err="1"/>
              <a:t>centrális</a:t>
            </a:r>
            <a:r>
              <a:rPr lang="cs-CZ" sz="2800" dirty="0"/>
              <a:t> </a:t>
            </a:r>
            <a:r>
              <a:rPr lang="cs-CZ" sz="2800" dirty="0" err="1"/>
              <a:t>occlusiós</a:t>
            </a:r>
            <a:r>
              <a:rPr lang="cs-CZ" sz="2800" dirty="0"/>
              <a:t> </a:t>
            </a:r>
            <a:r>
              <a:rPr lang="cs-CZ" sz="2800" dirty="0" err="1"/>
              <a:t>helyzetben</a:t>
            </a:r>
            <a:r>
              <a:rPr lang="cs-CZ" sz="2800" dirty="0"/>
              <a:t> </a:t>
            </a:r>
            <a:r>
              <a:rPr lang="cs-CZ" sz="2800" dirty="0" err="1"/>
              <a:t>összezárt</a:t>
            </a:r>
            <a:r>
              <a:rPr lang="cs-CZ" sz="2800" dirty="0"/>
              <a:t> </a:t>
            </a:r>
            <a:r>
              <a:rPr lang="cs-CZ" sz="2800" dirty="0" err="1"/>
              <a:t>fogívekkel</a:t>
            </a:r>
            <a:r>
              <a:rPr lang="cs-CZ" sz="2800" dirty="0"/>
              <a:t> a </a:t>
            </a:r>
            <a:r>
              <a:rPr lang="cs-CZ" sz="2800" dirty="0" err="1"/>
              <a:t>symphysispont</a:t>
            </a:r>
            <a:r>
              <a:rPr lang="cs-CZ" sz="2800" dirty="0"/>
              <a:t> </a:t>
            </a:r>
            <a:r>
              <a:rPr lang="cs-CZ" sz="2800" dirty="0" err="1"/>
              <a:t>és</a:t>
            </a:r>
            <a:r>
              <a:rPr lang="cs-CZ" sz="2800" dirty="0"/>
              <a:t> a </a:t>
            </a:r>
            <a:r>
              <a:rPr lang="cs-CZ" sz="2800" dirty="0" err="1"/>
              <a:t>két</a:t>
            </a:r>
            <a:r>
              <a:rPr lang="cs-CZ" sz="2800" dirty="0"/>
              <a:t> </a:t>
            </a:r>
            <a:r>
              <a:rPr lang="cs-CZ" sz="2800" dirty="0" err="1"/>
              <a:t>alsó</a:t>
            </a:r>
            <a:r>
              <a:rPr lang="cs-CZ" sz="2800" dirty="0"/>
              <a:t> </a:t>
            </a:r>
            <a:r>
              <a:rPr lang="cs-CZ" sz="2800" dirty="0" err="1"/>
              <a:t>utolsó</a:t>
            </a:r>
            <a:r>
              <a:rPr lang="cs-CZ" sz="2800" dirty="0"/>
              <a:t> </a:t>
            </a:r>
            <a:r>
              <a:rPr lang="cs-CZ" sz="2800" dirty="0" err="1"/>
              <a:t>molaris</a:t>
            </a:r>
            <a:r>
              <a:rPr lang="cs-CZ" sz="2800" dirty="0"/>
              <a:t> </a:t>
            </a:r>
            <a:r>
              <a:rPr lang="cs-CZ" sz="2800" dirty="0" err="1"/>
              <a:t>fog</a:t>
            </a:r>
            <a:r>
              <a:rPr lang="cs-CZ" sz="2800" dirty="0"/>
              <a:t> </a:t>
            </a:r>
            <a:r>
              <a:rPr lang="cs-CZ" sz="2800" dirty="0" err="1"/>
              <a:t>distobuccalis</a:t>
            </a:r>
            <a:r>
              <a:rPr lang="cs-CZ" sz="2800" dirty="0"/>
              <a:t> </a:t>
            </a:r>
            <a:r>
              <a:rPr lang="cs-CZ" sz="2800" dirty="0" err="1"/>
              <a:t>csücskének</a:t>
            </a:r>
            <a:r>
              <a:rPr lang="cs-CZ" sz="2800" dirty="0"/>
              <a:t> a </a:t>
            </a:r>
            <a:r>
              <a:rPr lang="cs-CZ" sz="2800" dirty="0" err="1"/>
              <a:t>csúcspontja</a:t>
            </a:r>
            <a:r>
              <a:rPr lang="cs-CZ" sz="2800" dirty="0"/>
              <a:t> </a:t>
            </a:r>
            <a:r>
              <a:rPr lang="cs-CZ" sz="2800" dirty="0" err="1"/>
              <a:t>határoz</a:t>
            </a:r>
            <a:r>
              <a:rPr lang="cs-CZ" sz="2800" dirty="0"/>
              <a:t> </a:t>
            </a:r>
            <a:r>
              <a:rPr lang="cs-CZ" sz="2800" dirty="0" err="1"/>
              <a:t>meg</a:t>
            </a:r>
            <a:r>
              <a:rPr lang="cs-CZ" sz="2800" dirty="0"/>
              <a:t>.</a:t>
            </a:r>
            <a:r>
              <a:rPr lang="cs-CZ" sz="2800" b="1" u="sng" dirty="0"/>
              <a:t> </a:t>
            </a:r>
            <a:r>
              <a:rPr lang="cs-CZ" sz="2800" b="1" u="sng" dirty="0" err="1"/>
              <a:t>Rágósík</a:t>
            </a:r>
            <a:r>
              <a:rPr lang="cs-CZ" sz="2800" b="1" u="sng" dirty="0"/>
              <a:t>:</a:t>
            </a:r>
            <a:r>
              <a:rPr lang="cs-CZ" sz="2800" dirty="0"/>
              <a:t> </a:t>
            </a:r>
            <a:r>
              <a:rPr lang="cs-CZ" sz="2800" dirty="0" err="1"/>
              <a:t>az</a:t>
            </a:r>
            <a:r>
              <a:rPr lang="cs-CZ" sz="2800" dirty="0"/>
              <a:t> </a:t>
            </a:r>
            <a:r>
              <a:rPr lang="cs-CZ" sz="2800" dirty="0" err="1"/>
              <a:t>incision</a:t>
            </a:r>
            <a:r>
              <a:rPr lang="cs-CZ" sz="2800" dirty="0"/>
              <a:t> </a:t>
            </a:r>
            <a:r>
              <a:rPr lang="cs-CZ" sz="2800" dirty="0" err="1"/>
              <a:t>inferiuson</a:t>
            </a:r>
            <a:r>
              <a:rPr lang="cs-CZ" sz="2800" dirty="0"/>
              <a:t> (a bal </a:t>
            </a:r>
            <a:r>
              <a:rPr lang="cs-CZ" sz="2800" dirty="0" err="1"/>
              <a:t>alsó</a:t>
            </a:r>
            <a:r>
              <a:rPr lang="cs-CZ" sz="2800" dirty="0"/>
              <a:t> </a:t>
            </a:r>
            <a:r>
              <a:rPr lang="cs-CZ" sz="2800" dirty="0" err="1"/>
              <a:t>középső</a:t>
            </a:r>
            <a:r>
              <a:rPr lang="cs-CZ" sz="2800" dirty="0"/>
              <a:t> </a:t>
            </a:r>
            <a:r>
              <a:rPr lang="cs-CZ" sz="2800" dirty="0" err="1"/>
              <a:t>metsző</a:t>
            </a:r>
            <a:r>
              <a:rPr lang="cs-CZ" sz="2800" dirty="0"/>
              <a:t> </a:t>
            </a:r>
            <a:r>
              <a:rPr lang="cs-CZ" sz="2800" dirty="0" err="1"/>
              <a:t>élének</a:t>
            </a:r>
            <a:r>
              <a:rPr lang="cs-CZ" sz="2800" dirty="0"/>
              <a:t> </a:t>
            </a:r>
            <a:r>
              <a:rPr lang="cs-CZ" sz="2800" dirty="0" err="1"/>
              <a:t>mesialis</a:t>
            </a:r>
            <a:r>
              <a:rPr lang="cs-CZ" sz="2800" dirty="0"/>
              <a:t> </a:t>
            </a:r>
            <a:r>
              <a:rPr lang="cs-CZ" sz="2800" dirty="0" err="1"/>
              <a:t>sarka</a:t>
            </a:r>
            <a:r>
              <a:rPr lang="cs-CZ" sz="2800" dirty="0"/>
              <a:t>) </a:t>
            </a:r>
            <a:r>
              <a:rPr lang="cs-CZ" sz="2800" dirty="0" err="1"/>
              <a:t>és</a:t>
            </a:r>
            <a:r>
              <a:rPr lang="cs-CZ" sz="2800" dirty="0"/>
              <a:t> a </a:t>
            </a:r>
            <a:r>
              <a:rPr lang="cs-CZ" sz="2800" dirty="0" err="1"/>
              <a:t>két</a:t>
            </a:r>
            <a:r>
              <a:rPr lang="cs-CZ" sz="2800" dirty="0"/>
              <a:t> </a:t>
            </a:r>
            <a:r>
              <a:rPr lang="cs-CZ" sz="2800" dirty="0" err="1"/>
              <a:t>alsó</a:t>
            </a:r>
            <a:r>
              <a:rPr lang="cs-CZ" sz="2800" dirty="0"/>
              <a:t> </a:t>
            </a:r>
            <a:r>
              <a:rPr lang="cs-CZ" sz="2800" dirty="0" err="1"/>
              <a:t>leghátsó</a:t>
            </a:r>
            <a:r>
              <a:rPr lang="cs-CZ" sz="2800" dirty="0"/>
              <a:t> </a:t>
            </a:r>
            <a:r>
              <a:rPr lang="cs-CZ" sz="2800" dirty="0" err="1"/>
              <a:t>rágófog</a:t>
            </a:r>
            <a:r>
              <a:rPr lang="cs-CZ" sz="2800" dirty="0"/>
              <a:t> </a:t>
            </a:r>
            <a:r>
              <a:rPr lang="cs-CZ" sz="2800" dirty="0" err="1"/>
              <a:t>distobuccalis</a:t>
            </a:r>
            <a:r>
              <a:rPr lang="cs-CZ" sz="2800" dirty="0"/>
              <a:t> </a:t>
            </a:r>
            <a:r>
              <a:rPr lang="cs-CZ" sz="2800" dirty="0" err="1"/>
              <a:t>csücskén</a:t>
            </a:r>
            <a:r>
              <a:rPr lang="cs-CZ" sz="2800" dirty="0"/>
              <a:t> </a:t>
            </a:r>
            <a:r>
              <a:rPr lang="cs-CZ" sz="2800" dirty="0" err="1"/>
              <a:t>átfektetett</a:t>
            </a:r>
            <a:r>
              <a:rPr lang="cs-CZ" sz="2800" dirty="0"/>
              <a:t> </a:t>
            </a:r>
            <a:r>
              <a:rPr lang="cs-CZ" sz="2800" dirty="0" err="1"/>
              <a:t>sík</a:t>
            </a:r>
            <a:r>
              <a:rPr lang="cs-CZ" sz="2800" dirty="0"/>
              <a:t>- </a:t>
            </a:r>
            <a:r>
              <a:rPr lang="hu-HU" sz="2800" dirty="0"/>
              <a:t>alsó fogak rágófelszínének mindegyike e sík alatt helyezkedik el. </a:t>
            </a:r>
          </a:p>
          <a:p>
            <a:pPr marL="0" indent="0" algn="ctr">
              <a:buNone/>
            </a:pPr>
            <a:endParaRPr lang="hu-HU" sz="28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21297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934C10-43C0-3A40-86DE-85E4F28B3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C00000"/>
                </a:solidFill>
              </a:rPr>
              <a:t>Rágófelszín</a:t>
            </a:r>
            <a:r>
              <a:rPr lang="cs-CZ" b="1" dirty="0">
                <a:solidFill>
                  <a:srgbClr val="C00000"/>
                </a:solidFill>
              </a:rPr>
              <a:t> (</a:t>
            </a:r>
            <a:r>
              <a:rPr lang="cs-CZ" b="1" dirty="0" err="1">
                <a:solidFill>
                  <a:srgbClr val="C00000"/>
                </a:solidFill>
              </a:rPr>
              <a:t>occlusios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felszín</a:t>
            </a:r>
            <a:r>
              <a:rPr lang="cs-CZ" b="1" dirty="0">
                <a:solidFill>
                  <a:srgbClr val="C00000"/>
                </a:solidFill>
              </a:rPr>
              <a:t>)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C90346D-42BC-9448-A0CC-76D579620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geometriai</a:t>
            </a:r>
            <a:r>
              <a:rPr lang="cs-CZ" dirty="0"/>
              <a:t> </a:t>
            </a:r>
            <a:r>
              <a:rPr lang="cs-CZ" dirty="0" err="1"/>
              <a:t>értelemben</a:t>
            </a:r>
            <a:r>
              <a:rPr lang="cs-CZ" dirty="0"/>
              <a:t> </a:t>
            </a:r>
            <a:r>
              <a:rPr lang="cs-CZ" dirty="0" err="1"/>
              <a:t>szabálytalan</a:t>
            </a:r>
            <a:r>
              <a:rPr lang="cs-CZ" dirty="0"/>
              <a:t> </a:t>
            </a:r>
            <a:r>
              <a:rPr lang="cs-CZ" dirty="0" err="1"/>
              <a:t>felszínt</a:t>
            </a:r>
            <a:r>
              <a:rPr lang="cs-CZ" dirty="0"/>
              <a:t> </a:t>
            </a:r>
            <a:r>
              <a:rPr lang="cs-CZ" dirty="0" err="1"/>
              <a:t>jelent</a:t>
            </a:r>
            <a:r>
              <a:rPr lang="cs-CZ" dirty="0"/>
              <a:t>, </a:t>
            </a:r>
            <a:r>
              <a:rPr lang="cs-CZ" dirty="0" err="1"/>
              <a:t>amelyet</a:t>
            </a:r>
            <a:r>
              <a:rPr lang="cs-CZ" dirty="0"/>
              <a:t> a </a:t>
            </a:r>
            <a:r>
              <a:rPr lang="cs-CZ" dirty="0" err="1"/>
              <a:t>fogak</a:t>
            </a:r>
            <a:r>
              <a:rPr lang="cs-CZ" dirty="0"/>
              <a:t> </a:t>
            </a:r>
            <a:r>
              <a:rPr lang="cs-CZ" dirty="0" err="1"/>
              <a:t>csücskeinek</a:t>
            </a:r>
            <a:r>
              <a:rPr lang="cs-CZ" dirty="0"/>
              <a:t>, </a:t>
            </a:r>
            <a:r>
              <a:rPr lang="cs-CZ" dirty="0" err="1"/>
              <a:t>csücsöklejtőinek</a:t>
            </a:r>
            <a:r>
              <a:rPr lang="cs-CZ" dirty="0"/>
              <a:t>, </a:t>
            </a:r>
            <a:r>
              <a:rPr lang="cs-CZ" dirty="0" err="1"/>
              <a:t>barázdáinak</a:t>
            </a:r>
            <a:r>
              <a:rPr lang="cs-CZ" dirty="0"/>
              <a:t> </a:t>
            </a:r>
            <a:r>
              <a:rPr lang="cs-CZ" dirty="0" err="1"/>
              <a:t>bonyolult</a:t>
            </a:r>
            <a:r>
              <a:rPr lang="cs-CZ" dirty="0"/>
              <a:t> </a:t>
            </a:r>
            <a:r>
              <a:rPr lang="cs-CZ" dirty="0" err="1"/>
              <a:t>domborzatú</a:t>
            </a:r>
            <a:r>
              <a:rPr lang="cs-CZ" dirty="0"/>
              <a:t> </a:t>
            </a:r>
            <a:r>
              <a:rPr lang="cs-CZ" dirty="0" err="1"/>
              <a:t>együttes</a:t>
            </a:r>
            <a:r>
              <a:rPr lang="cs-CZ" dirty="0"/>
              <a:t> </a:t>
            </a:r>
            <a:r>
              <a:rPr lang="cs-CZ" dirty="0" err="1"/>
              <a:t>felszíne</a:t>
            </a:r>
            <a:r>
              <a:rPr lang="cs-CZ" dirty="0"/>
              <a:t> </a:t>
            </a:r>
            <a:r>
              <a:rPr lang="cs-CZ" dirty="0" err="1"/>
              <a:t>alkot</a:t>
            </a:r>
            <a:r>
              <a:rPr lang="cs-CZ" dirty="0"/>
              <a:t>.</a:t>
            </a:r>
            <a:endParaRPr lang="hu-HU" dirty="0"/>
          </a:p>
          <a:p>
            <a:r>
              <a:rPr lang="cs-CZ" dirty="0" err="1"/>
              <a:t>Jelentőségük</a:t>
            </a:r>
            <a:r>
              <a:rPr lang="cs-CZ" dirty="0"/>
              <a:t> a </a:t>
            </a:r>
            <a:r>
              <a:rPr lang="cs-CZ" dirty="0" err="1"/>
              <a:t>teljes</a:t>
            </a:r>
            <a:r>
              <a:rPr lang="cs-CZ" dirty="0"/>
              <a:t> </a:t>
            </a:r>
            <a:r>
              <a:rPr lang="cs-CZ" dirty="0" err="1"/>
              <a:t>fogsorok</a:t>
            </a:r>
            <a:r>
              <a:rPr lang="cs-CZ" dirty="0"/>
              <a:t> </a:t>
            </a:r>
            <a:r>
              <a:rPr lang="cs-CZ" dirty="0" err="1"/>
              <a:t>készítésénél</a:t>
            </a:r>
            <a:r>
              <a:rPr lang="cs-CZ" dirty="0"/>
              <a:t> van.</a:t>
            </a:r>
          </a:p>
          <a:p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egyes</a:t>
            </a:r>
            <a:r>
              <a:rPr lang="cs-CZ" dirty="0"/>
              <a:t> </a:t>
            </a:r>
            <a:r>
              <a:rPr lang="cs-CZ" dirty="0" err="1"/>
              <a:t>fogak</a:t>
            </a:r>
            <a:r>
              <a:rPr lang="cs-CZ" dirty="0"/>
              <a:t> </a:t>
            </a:r>
            <a:r>
              <a:rPr lang="cs-CZ" dirty="0" err="1"/>
              <a:t>rágófelszínének</a:t>
            </a:r>
            <a:r>
              <a:rPr lang="cs-CZ" dirty="0"/>
              <a:t> </a:t>
            </a:r>
            <a:r>
              <a:rPr lang="cs-CZ" dirty="0" err="1"/>
              <a:t>összessége</a:t>
            </a:r>
            <a:r>
              <a:rPr lang="cs-CZ" dirty="0"/>
              <a:t> </a:t>
            </a:r>
            <a:r>
              <a:rPr lang="cs-CZ" dirty="0" err="1"/>
              <a:t>alkotja</a:t>
            </a:r>
            <a:r>
              <a:rPr lang="cs-CZ" dirty="0"/>
              <a:t> a </a:t>
            </a:r>
            <a:r>
              <a:rPr lang="cs-CZ" dirty="0" err="1"/>
              <a:t>fogívek</a:t>
            </a:r>
            <a:r>
              <a:rPr lang="cs-CZ" dirty="0"/>
              <a:t> </a:t>
            </a:r>
            <a:r>
              <a:rPr lang="cs-CZ" dirty="0" err="1"/>
              <a:t>rágófelszínét</a:t>
            </a:r>
            <a:r>
              <a:rPr lang="cs-CZ" dirty="0"/>
              <a:t>.</a:t>
            </a:r>
            <a:endParaRPr lang="hu-HU" dirty="0"/>
          </a:p>
          <a:p>
            <a:endParaRPr lang="hu-HU" dirty="0"/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5CDC6864-7FFD-F943-A5CE-4E6CDD7D6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980" y="4475703"/>
            <a:ext cx="6932427" cy="238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7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A28485-62C3-4243-8292-BBDE72093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C00000"/>
                </a:solidFill>
              </a:rPr>
              <a:t>Camper-féle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sík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154F16-D45B-5F4F-B7FC-2F833E867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A </a:t>
            </a:r>
            <a:r>
              <a:rPr lang="cs-CZ" dirty="0" err="1"/>
              <a:t>kétoldali</a:t>
            </a:r>
            <a:r>
              <a:rPr lang="cs-CZ" dirty="0"/>
              <a:t> tragus (</a:t>
            </a:r>
            <a:r>
              <a:rPr lang="cs-CZ" dirty="0" err="1"/>
              <a:t>fülcsap</a:t>
            </a:r>
            <a:r>
              <a:rPr lang="cs-CZ" dirty="0"/>
              <a:t>) </a:t>
            </a:r>
            <a:r>
              <a:rPr lang="cs-CZ" dirty="0" err="1"/>
              <a:t>függőleges</a:t>
            </a:r>
            <a:r>
              <a:rPr lang="cs-CZ" dirty="0"/>
              <a:t> </a:t>
            </a:r>
            <a:r>
              <a:rPr lang="cs-CZ" dirty="0" err="1"/>
              <a:t>testhelyzetben</a:t>
            </a:r>
            <a:r>
              <a:rPr lang="cs-CZ" dirty="0"/>
              <a:t> </a:t>
            </a:r>
            <a:r>
              <a:rPr lang="cs-CZ" dirty="0" err="1"/>
              <a:t>leghátsó-legfelső</a:t>
            </a:r>
            <a:r>
              <a:rPr lang="cs-CZ" dirty="0"/>
              <a:t> </a:t>
            </a:r>
            <a:r>
              <a:rPr lang="cs-CZ" dirty="0" err="1"/>
              <a:t>pontja</a:t>
            </a:r>
            <a:r>
              <a:rPr lang="cs-CZ" dirty="0"/>
              <a:t> </a:t>
            </a:r>
            <a:r>
              <a:rPr lang="cs-CZ" dirty="0" err="1"/>
              <a:t>és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orrszárny</a:t>
            </a:r>
            <a:r>
              <a:rPr lang="cs-CZ" dirty="0"/>
              <a:t> </a:t>
            </a:r>
            <a:r>
              <a:rPr lang="cs-CZ" dirty="0" err="1"/>
              <a:t>legkülső-legmélyebben</a:t>
            </a:r>
            <a:r>
              <a:rPr lang="cs-CZ" dirty="0"/>
              <a:t> </a:t>
            </a:r>
            <a:r>
              <a:rPr lang="cs-CZ" dirty="0" err="1"/>
              <a:t>lévő</a:t>
            </a:r>
            <a:r>
              <a:rPr lang="cs-CZ" dirty="0"/>
              <a:t> </a:t>
            </a:r>
            <a:r>
              <a:rPr lang="cs-CZ" dirty="0" err="1"/>
              <a:t>pontja</a:t>
            </a:r>
            <a:r>
              <a:rPr lang="cs-CZ" dirty="0"/>
              <a:t> (</a:t>
            </a:r>
            <a:r>
              <a:rPr lang="cs-CZ" dirty="0" err="1"/>
              <a:t>orrszárnypont</a:t>
            </a:r>
            <a:r>
              <a:rPr lang="cs-CZ" dirty="0"/>
              <a:t>) </a:t>
            </a:r>
            <a:r>
              <a:rPr lang="cs-CZ" dirty="0" err="1"/>
              <a:t>által</a:t>
            </a:r>
            <a:r>
              <a:rPr lang="cs-CZ" dirty="0"/>
              <a:t> </a:t>
            </a:r>
            <a:r>
              <a:rPr lang="cs-CZ" dirty="0" err="1"/>
              <a:t>meghatározott</a:t>
            </a:r>
            <a:r>
              <a:rPr lang="cs-CZ" dirty="0"/>
              <a:t> </a:t>
            </a:r>
            <a:r>
              <a:rPr lang="cs-CZ" dirty="0" err="1"/>
              <a:t>sík</a:t>
            </a: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>
                <a:solidFill>
                  <a:srgbClr val="002060"/>
                </a:solidFill>
              </a:rPr>
              <a:t>Frankfurti-</a:t>
            </a:r>
            <a:r>
              <a:rPr lang="hu-HU" b="1" dirty="0" err="1">
                <a:solidFill>
                  <a:srgbClr val="002060"/>
                </a:solidFill>
              </a:rPr>
              <a:t>horizontalis</a:t>
            </a:r>
            <a:r>
              <a:rPr lang="hu-HU" b="1" dirty="0">
                <a:solidFill>
                  <a:srgbClr val="002060"/>
                </a:solidFill>
              </a:rPr>
              <a:t> (II.)</a:t>
            </a:r>
          </a:p>
          <a:p>
            <a:pPr marL="0" indent="0">
              <a:buNone/>
            </a:pPr>
            <a:r>
              <a:rPr lang="hu-HU" b="1" dirty="0" err="1">
                <a:solidFill>
                  <a:srgbClr val="002060"/>
                </a:solidFill>
              </a:rPr>
              <a:t>Camper</a:t>
            </a:r>
            <a:r>
              <a:rPr lang="hu-HU" b="1" dirty="0">
                <a:solidFill>
                  <a:srgbClr val="002060"/>
                </a:solidFill>
              </a:rPr>
              <a:t>-sík (III.)</a:t>
            </a:r>
          </a:p>
          <a:p>
            <a:pPr marL="0" indent="0">
              <a:buNone/>
            </a:pPr>
            <a:r>
              <a:rPr lang="hu-HU" b="1" dirty="0">
                <a:solidFill>
                  <a:srgbClr val="002060"/>
                </a:solidFill>
              </a:rPr>
              <a:t>Okklúziós sík (IV.</a:t>
            </a:r>
            <a:r>
              <a:rPr lang="hu-HU" b="1" dirty="0">
                <a:solidFill>
                  <a:srgbClr val="002060"/>
                </a:solidFill>
                <a:sym typeface="Wingdings" pitchFamily="2" charset="2"/>
              </a:rPr>
              <a:t>)</a:t>
            </a:r>
            <a:endParaRPr lang="hu-HU" b="1" dirty="0">
              <a:solidFill>
                <a:srgbClr val="002060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A73B088-D400-B44F-A5E9-702E6B769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024" y="3429000"/>
            <a:ext cx="4303010" cy="3181930"/>
          </a:xfrm>
          <a:prstGeom prst="rect">
            <a:avLst/>
          </a:prstGeom>
        </p:spPr>
      </p:pic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8FEF71BD-DE8E-AB46-BA0C-A7842FD2D9F0}"/>
              </a:ext>
            </a:extLst>
          </p:cNvPr>
          <p:cNvCxnSpPr/>
          <p:nvPr/>
        </p:nvCxnSpPr>
        <p:spPr>
          <a:xfrm flipV="1">
            <a:off x="3347634" y="4711485"/>
            <a:ext cx="2309247" cy="188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774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94ACF5-5751-AC40-9422-36A2E4EC3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C00000"/>
                </a:solidFill>
              </a:rPr>
              <a:t>Fogsorgörbék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13AC63-BE12-3445-99DD-778504A5E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74519"/>
            <a:ext cx="9634011" cy="4871879"/>
          </a:xfrm>
        </p:spPr>
        <p:txBody>
          <a:bodyPr>
            <a:normAutofit/>
          </a:bodyPr>
          <a:lstStyle/>
          <a:p>
            <a:r>
              <a:rPr lang="hu-HU" dirty="0"/>
              <a:t>Az őrlőfogak rágófelszínei nem síkban, hanem ívben helyezkednek el. </a:t>
            </a:r>
          </a:p>
          <a:p>
            <a:r>
              <a:rPr lang="hu-HU" dirty="0"/>
              <a:t>A görbület kétirányú: </a:t>
            </a:r>
            <a:r>
              <a:rPr lang="hu-HU" dirty="0" err="1"/>
              <a:t>szagittalis</a:t>
            </a:r>
            <a:r>
              <a:rPr lang="hu-HU" dirty="0"/>
              <a:t> és transzverzális. </a:t>
            </a:r>
          </a:p>
          <a:p>
            <a:r>
              <a:rPr lang="cs-CZ" b="1" dirty="0" err="1">
                <a:solidFill>
                  <a:srgbClr val="C00000"/>
                </a:solidFill>
              </a:rPr>
              <a:t>Spee-görbe</a:t>
            </a:r>
            <a:r>
              <a:rPr lang="hu-HU" b="1" dirty="0">
                <a:solidFill>
                  <a:srgbClr val="C00000"/>
                </a:solidFill>
              </a:rPr>
              <a:t> -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alsó</a:t>
            </a:r>
            <a:r>
              <a:rPr lang="cs-CZ" dirty="0"/>
              <a:t> </a:t>
            </a:r>
            <a:r>
              <a:rPr lang="cs-CZ" dirty="0" err="1"/>
              <a:t>fogak</a:t>
            </a:r>
            <a:r>
              <a:rPr lang="cs-CZ" dirty="0"/>
              <a:t> </a:t>
            </a:r>
            <a:r>
              <a:rPr lang="cs-CZ" dirty="0" err="1"/>
              <a:t>buccalis</a:t>
            </a:r>
            <a:r>
              <a:rPr lang="cs-CZ" dirty="0"/>
              <a:t> </a:t>
            </a:r>
            <a:r>
              <a:rPr lang="cs-CZ" dirty="0" err="1"/>
              <a:t>csücskein</a:t>
            </a:r>
            <a:r>
              <a:rPr lang="cs-CZ" dirty="0"/>
              <a:t> </a:t>
            </a:r>
            <a:r>
              <a:rPr lang="cs-CZ" dirty="0" err="1"/>
              <a:t>vezethető</a:t>
            </a:r>
            <a:r>
              <a:rPr lang="cs-CZ" dirty="0"/>
              <a:t> (</a:t>
            </a:r>
            <a:r>
              <a:rPr lang="cs-CZ" dirty="0" err="1"/>
              <a:t>lefelé</a:t>
            </a:r>
            <a:r>
              <a:rPr lang="cs-CZ" dirty="0"/>
              <a:t> </a:t>
            </a:r>
            <a:r>
              <a:rPr lang="cs-CZ" dirty="0" err="1"/>
              <a:t>enyhén</a:t>
            </a:r>
            <a:r>
              <a:rPr lang="cs-CZ" dirty="0"/>
              <a:t> </a:t>
            </a:r>
            <a:r>
              <a:rPr lang="cs-CZ" dirty="0" err="1"/>
              <a:t>domború</a:t>
            </a:r>
            <a:r>
              <a:rPr lang="cs-CZ" dirty="0"/>
              <a:t>)</a:t>
            </a:r>
            <a:endParaRPr lang="hu-HU" dirty="0"/>
          </a:p>
          <a:p>
            <a:r>
              <a:rPr lang="cs-CZ" b="1" u="sng" dirty="0">
                <a:solidFill>
                  <a:srgbClr val="C00000"/>
                </a:solidFill>
              </a:rPr>
              <a:t>(Wilson-) </a:t>
            </a:r>
            <a:r>
              <a:rPr lang="cs-CZ" b="1" u="sng" dirty="0" err="1">
                <a:solidFill>
                  <a:srgbClr val="C00000"/>
                </a:solidFill>
              </a:rPr>
              <a:t>Monson-féle</a:t>
            </a:r>
            <a:r>
              <a:rPr lang="cs-CZ" b="1" u="sng" dirty="0">
                <a:solidFill>
                  <a:srgbClr val="C00000"/>
                </a:solidFill>
              </a:rPr>
              <a:t> </a:t>
            </a:r>
            <a:r>
              <a:rPr lang="cs-CZ" b="1" u="sng" dirty="0" err="1">
                <a:solidFill>
                  <a:srgbClr val="C00000"/>
                </a:solidFill>
              </a:rPr>
              <a:t>görbe</a:t>
            </a:r>
            <a:r>
              <a:rPr lang="cs-CZ" dirty="0"/>
              <a:t> </a:t>
            </a:r>
            <a:r>
              <a:rPr lang="cs-CZ" dirty="0" err="1"/>
              <a:t>harántirányú</a:t>
            </a:r>
            <a:r>
              <a:rPr lang="cs-CZ" dirty="0"/>
              <a:t> </a:t>
            </a:r>
            <a:r>
              <a:rPr lang="cs-CZ" dirty="0" err="1"/>
              <a:t>görbület</a:t>
            </a:r>
            <a:r>
              <a:rPr lang="cs-CZ" dirty="0"/>
              <a:t> (</a:t>
            </a:r>
            <a:r>
              <a:rPr lang="cs-CZ" dirty="0" err="1"/>
              <a:t>szintén</a:t>
            </a:r>
            <a:r>
              <a:rPr lang="cs-CZ" dirty="0"/>
              <a:t> </a:t>
            </a:r>
            <a:r>
              <a:rPr lang="cs-CZ" dirty="0" err="1"/>
              <a:t>lefelé</a:t>
            </a:r>
            <a:r>
              <a:rPr lang="cs-CZ" dirty="0"/>
              <a:t> </a:t>
            </a:r>
            <a:r>
              <a:rPr lang="cs-CZ" dirty="0" err="1"/>
              <a:t>enyhén</a:t>
            </a:r>
            <a:r>
              <a:rPr lang="cs-CZ" dirty="0"/>
              <a:t> </a:t>
            </a:r>
            <a:r>
              <a:rPr lang="cs-CZ" dirty="0" err="1"/>
              <a:t>domború</a:t>
            </a:r>
            <a:r>
              <a:rPr lang="cs-CZ" dirty="0"/>
              <a:t>)</a:t>
            </a:r>
            <a:endParaRPr lang="hu-HU" dirty="0"/>
          </a:p>
          <a:p>
            <a:r>
              <a:rPr lang="hu-HU" dirty="0"/>
              <a:t>Mindkét görbület a fogakra ható rágónyomásirányának kedvezőbbé tételét és egyenletes elosztását segíti elő </a:t>
            </a:r>
          </a:p>
          <a:p>
            <a:r>
              <a:rPr lang="hu-HU" dirty="0"/>
              <a:t>A frontfogak </a:t>
            </a:r>
            <a:r>
              <a:rPr lang="hu-HU" dirty="0" err="1"/>
              <a:t>vesztibuláris</a:t>
            </a:r>
            <a:r>
              <a:rPr lang="hu-HU" dirty="0"/>
              <a:t> felszínei is ívben helyezkednek el. 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1905C40-F68A-8B40-8037-A3CBAB937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523" y="153363"/>
            <a:ext cx="2542953" cy="1675120"/>
          </a:xfrm>
          <a:prstGeom prst="rect">
            <a:avLst/>
          </a:prstGeom>
        </p:spPr>
      </p:pic>
      <p:pic>
        <p:nvPicPr>
          <p:cNvPr id="7" name="Kép 6" descr="A képen vázlat látható&#10;&#10;Automatikusan generált leírás">
            <a:extLst>
              <a:ext uri="{FF2B5EF4-FFF2-40B4-BE49-F238E27FC236}">
                <a16:creationId xmlns:a16="http://schemas.microsoft.com/office/drawing/2014/main" id="{C6B9817D-B240-6748-A8C5-D94DDE237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010" y="305276"/>
            <a:ext cx="2263849" cy="152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70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E642BC-A294-6C42-8315-73ED44CD6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39" y="502920"/>
            <a:ext cx="10879809" cy="1325563"/>
          </a:xfrm>
        </p:spPr>
        <p:txBody>
          <a:bodyPr>
            <a:normAutofit/>
          </a:bodyPr>
          <a:lstStyle/>
          <a:p>
            <a:pPr algn="ctr"/>
            <a:r>
              <a:rPr lang="cs-CZ" b="1" dirty="0" err="1">
                <a:solidFill>
                  <a:schemeClr val="accent1">
                    <a:lumMod val="50000"/>
                  </a:schemeClr>
                </a:solidFill>
              </a:rPr>
              <a:t>Centralis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1">
                    <a:lumMod val="50000"/>
                  </a:schemeClr>
                </a:solidFill>
              </a:rPr>
              <a:t>occlusiós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1">
                    <a:lumMod val="50000"/>
                  </a:schemeClr>
                </a:solidFill>
              </a:rPr>
              <a:t>helyzet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1">
                    <a:lumMod val="50000"/>
                  </a:schemeClr>
                </a:solidFill>
              </a:rPr>
              <a:t>meghatározása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b="1" dirty="0" err="1">
                <a:solidFill>
                  <a:schemeClr val="accent1">
                    <a:lumMod val="50000"/>
                  </a:schemeClr>
                </a:solidFill>
              </a:rPr>
              <a:t>harapásvétel</a:t>
            </a:r>
            <a:endParaRPr lang="hu-H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C68A366-0733-384E-B394-81A287099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74" y="1874520"/>
            <a:ext cx="1118977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 err="1">
                <a:solidFill>
                  <a:srgbClr val="C00000"/>
                </a:solidFill>
              </a:rPr>
              <a:t>Célja</a:t>
            </a:r>
            <a:r>
              <a:rPr lang="cs-CZ" u="sng" dirty="0">
                <a:solidFill>
                  <a:srgbClr val="C00000"/>
                </a:solidFill>
              </a:rPr>
              <a:t>: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/>
              <a:t>a </a:t>
            </a:r>
            <a:r>
              <a:rPr lang="cs-CZ" dirty="0" err="1"/>
              <a:t>fogak</a:t>
            </a:r>
            <a:r>
              <a:rPr lang="cs-CZ" dirty="0"/>
              <a:t> vagy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állcsontok</a:t>
            </a:r>
            <a:r>
              <a:rPr lang="cs-CZ" dirty="0"/>
              <a:t> </a:t>
            </a:r>
            <a:r>
              <a:rPr lang="cs-CZ" dirty="0" err="1"/>
              <a:t>egymáshoz</a:t>
            </a:r>
            <a:r>
              <a:rPr lang="cs-CZ" dirty="0"/>
              <a:t> </a:t>
            </a:r>
            <a:r>
              <a:rPr lang="cs-CZ" dirty="0" err="1"/>
              <a:t>viszonyított</a:t>
            </a:r>
            <a:r>
              <a:rPr lang="cs-CZ" dirty="0"/>
              <a:t> </a:t>
            </a:r>
            <a:r>
              <a:rPr lang="cs-CZ" dirty="0" err="1"/>
              <a:t>térbeli</a:t>
            </a:r>
            <a:r>
              <a:rPr lang="cs-CZ" dirty="0"/>
              <a:t> </a:t>
            </a:r>
            <a:r>
              <a:rPr lang="cs-CZ" dirty="0" err="1"/>
              <a:t>helyzetének</a:t>
            </a:r>
            <a:r>
              <a:rPr lang="cs-CZ" dirty="0"/>
              <a:t> </a:t>
            </a:r>
            <a:r>
              <a:rPr lang="cs-CZ" dirty="0" err="1"/>
              <a:t>meghatározása</a:t>
            </a:r>
            <a:endParaRPr lang="hu-HU" dirty="0"/>
          </a:p>
          <a:p>
            <a:pPr marL="0" indent="0">
              <a:buNone/>
            </a:pPr>
            <a:r>
              <a:rPr lang="cs-CZ" b="1" i="1" dirty="0" err="1">
                <a:solidFill>
                  <a:srgbClr val="C00000"/>
                </a:solidFill>
              </a:rPr>
              <a:t>Harapásvételre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mindig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szükség</a:t>
            </a:r>
            <a:r>
              <a:rPr lang="cs-CZ" b="1" dirty="0">
                <a:solidFill>
                  <a:srgbClr val="C00000"/>
                </a:solidFill>
              </a:rPr>
              <a:t> van a </a:t>
            </a:r>
            <a:r>
              <a:rPr lang="cs-CZ" b="1" dirty="0" err="1">
                <a:solidFill>
                  <a:srgbClr val="C00000"/>
                </a:solidFill>
              </a:rPr>
              <a:t>fogművek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készítése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során</a:t>
            </a:r>
            <a:r>
              <a:rPr lang="cs-CZ" dirty="0"/>
              <a:t>. </a:t>
            </a:r>
          </a:p>
          <a:p>
            <a:pPr marL="0" indent="0">
              <a:buNone/>
            </a:pPr>
            <a:r>
              <a:rPr lang="cs-CZ" dirty="0"/>
              <a:t>A </a:t>
            </a:r>
            <a:r>
              <a:rPr lang="cs-CZ" dirty="0" err="1"/>
              <a:t>módszer</a:t>
            </a:r>
            <a:r>
              <a:rPr lang="cs-CZ" dirty="0"/>
              <a:t> </a:t>
            </a:r>
            <a:r>
              <a:rPr lang="cs-CZ" dirty="0" err="1"/>
              <a:t>kiválasztását</a:t>
            </a:r>
            <a:r>
              <a:rPr lang="cs-CZ" dirty="0"/>
              <a:t> a </a:t>
            </a:r>
            <a:r>
              <a:rPr lang="cs-CZ" dirty="0" err="1"/>
              <a:t>foghiány</a:t>
            </a:r>
            <a:r>
              <a:rPr lang="cs-CZ" dirty="0"/>
              <a:t> </a:t>
            </a:r>
            <a:r>
              <a:rPr lang="cs-CZ" dirty="0" err="1"/>
              <a:t>típúsa</a:t>
            </a:r>
            <a:r>
              <a:rPr lang="cs-CZ" dirty="0"/>
              <a:t> </a:t>
            </a:r>
            <a:r>
              <a:rPr lang="cs-CZ" dirty="0" err="1"/>
              <a:t>határozza</a:t>
            </a:r>
            <a:r>
              <a:rPr lang="cs-CZ" dirty="0"/>
              <a:t> </a:t>
            </a:r>
            <a:r>
              <a:rPr lang="cs-CZ" dirty="0" err="1"/>
              <a:t>meg</a:t>
            </a:r>
            <a:r>
              <a:rPr lang="cs-CZ" dirty="0"/>
              <a:t>.</a:t>
            </a:r>
            <a:endParaRPr lang="hu-HU" dirty="0"/>
          </a:p>
          <a:p>
            <a:pPr lvl="0"/>
            <a:r>
              <a:rPr lang="cs-CZ" b="1" dirty="0" err="1">
                <a:solidFill>
                  <a:srgbClr val="C00000"/>
                </a:solidFill>
              </a:rPr>
              <a:t>egyszerű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harapásvétel</a:t>
            </a:r>
            <a:r>
              <a:rPr lang="cs-CZ" b="1" dirty="0">
                <a:solidFill>
                  <a:srgbClr val="C00000"/>
                </a:solidFill>
              </a:rPr>
              <a:t>: </a:t>
            </a:r>
            <a:r>
              <a:rPr lang="cs-CZ" dirty="0"/>
              <a:t>ha a </a:t>
            </a:r>
            <a:r>
              <a:rPr lang="cs-CZ" dirty="0" err="1"/>
              <a:t>meglévő</a:t>
            </a:r>
            <a:r>
              <a:rPr lang="cs-CZ" dirty="0"/>
              <a:t> </a:t>
            </a:r>
            <a:r>
              <a:rPr lang="cs-CZ" dirty="0" err="1"/>
              <a:t>fogak</a:t>
            </a:r>
            <a:r>
              <a:rPr lang="cs-CZ" dirty="0"/>
              <a:t> </a:t>
            </a:r>
            <a:r>
              <a:rPr lang="cs-CZ" dirty="0" err="1"/>
              <a:t>száma</a:t>
            </a:r>
            <a:r>
              <a:rPr lang="cs-CZ" dirty="0"/>
              <a:t>, a </a:t>
            </a:r>
            <a:r>
              <a:rPr lang="cs-CZ" dirty="0" err="1"/>
              <a:t>fogíven</a:t>
            </a:r>
            <a:r>
              <a:rPr lang="cs-CZ" dirty="0"/>
              <a:t> </a:t>
            </a:r>
            <a:r>
              <a:rPr lang="cs-CZ" dirty="0" err="1"/>
              <a:t>belüli</a:t>
            </a:r>
            <a:r>
              <a:rPr lang="cs-CZ" dirty="0"/>
              <a:t> </a:t>
            </a:r>
            <a:r>
              <a:rPr lang="cs-CZ" dirty="0" err="1"/>
              <a:t>elhelyezkedésük</a:t>
            </a:r>
            <a:r>
              <a:rPr lang="cs-CZ" dirty="0"/>
              <a:t> </a:t>
            </a:r>
            <a:r>
              <a:rPr lang="cs-CZ" dirty="0" err="1"/>
              <a:t>biztosít</a:t>
            </a:r>
            <a:r>
              <a:rPr lang="cs-CZ" dirty="0"/>
              <a:t> </a:t>
            </a:r>
            <a:r>
              <a:rPr lang="cs-CZ" dirty="0" err="1"/>
              <a:t>annyi</a:t>
            </a:r>
            <a:r>
              <a:rPr lang="cs-CZ" dirty="0"/>
              <a:t> </a:t>
            </a:r>
            <a:r>
              <a:rPr lang="cs-CZ" dirty="0" err="1"/>
              <a:t>és</a:t>
            </a:r>
            <a:r>
              <a:rPr lang="cs-CZ" dirty="0"/>
              <a:t> </a:t>
            </a:r>
            <a:r>
              <a:rPr lang="cs-CZ" dirty="0" err="1"/>
              <a:t>olyan</a:t>
            </a:r>
            <a:r>
              <a:rPr lang="cs-CZ" dirty="0"/>
              <a:t> </a:t>
            </a:r>
            <a:r>
              <a:rPr lang="cs-CZ" dirty="0" err="1"/>
              <a:t>érintkezést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antagonista </a:t>
            </a:r>
            <a:r>
              <a:rPr lang="cs-CZ" dirty="0" err="1"/>
              <a:t>fogívek</a:t>
            </a:r>
            <a:r>
              <a:rPr lang="cs-CZ" dirty="0"/>
              <a:t> </a:t>
            </a:r>
            <a:r>
              <a:rPr lang="cs-CZ" dirty="0" err="1"/>
              <a:t>között</a:t>
            </a:r>
            <a:r>
              <a:rPr lang="cs-CZ" dirty="0"/>
              <a:t>, </a:t>
            </a:r>
            <a:r>
              <a:rPr lang="cs-CZ" dirty="0" err="1"/>
              <a:t>hogy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egyértleműen</a:t>
            </a:r>
            <a:r>
              <a:rPr lang="cs-CZ" dirty="0"/>
              <a:t> </a:t>
            </a:r>
            <a:r>
              <a:rPr lang="cs-CZ" dirty="0" err="1"/>
              <a:t>meghatározza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állkapocs</a:t>
            </a:r>
            <a:r>
              <a:rPr lang="cs-CZ" dirty="0"/>
              <a:t> </a:t>
            </a:r>
            <a:r>
              <a:rPr lang="cs-CZ" dirty="0" err="1"/>
              <a:t>centrális</a:t>
            </a:r>
            <a:r>
              <a:rPr lang="cs-CZ" dirty="0"/>
              <a:t> </a:t>
            </a:r>
            <a:r>
              <a:rPr lang="cs-CZ" dirty="0" err="1"/>
              <a:t>occlusiós</a:t>
            </a:r>
            <a:r>
              <a:rPr lang="cs-CZ" dirty="0"/>
              <a:t> </a:t>
            </a:r>
            <a:r>
              <a:rPr lang="cs-CZ" dirty="0" err="1"/>
              <a:t>helyzetét</a:t>
            </a:r>
            <a:endParaRPr lang="hu-HU" dirty="0"/>
          </a:p>
          <a:p>
            <a:pPr lvl="0"/>
            <a:r>
              <a:rPr lang="cs-CZ" b="1" dirty="0" err="1">
                <a:solidFill>
                  <a:srgbClr val="C00000"/>
                </a:solidFill>
              </a:rPr>
              <a:t>harapási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sablon</a:t>
            </a:r>
            <a:r>
              <a:rPr lang="cs-CZ" b="1" dirty="0">
                <a:solidFill>
                  <a:srgbClr val="C00000"/>
                </a:solidFill>
              </a:rPr>
              <a:t>: </a:t>
            </a:r>
            <a:r>
              <a:rPr lang="cs-CZ" dirty="0" err="1"/>
              <a:t>részleges</a:t>
            </a:r>
            <a:r>
              <a:rPr lang="cs-CZ" dirty="0"/>
              <a:t> </a:t>
            </a:r>
            <a:r>
              <a:rPr lang="cs-CZ" dirty="0" err="1"/>
              <a:t>foghiányoknál</a:t>
            </a:r>
            <a:r>
              <a:rPr lang="cs-CZ" dirty="0"/>
              <a:t>, ha </a:t>
            </a:r>
            <a:r>
              <a:rPr lang="cs-CZ" dirty="0" err="1"/>
              <a:t>nincs</a:t>
            </a:r>
            <a:r>
              <a:rPr lang="cs-CZ" dirty="0"/>
              <a:t> </a:t>
            </a:r>
            <a:r>
              <a:rPr lang="cs-CZ" dirty="0" err="1"/>
              <a:t>elegendő</a:t>
            </a:r>
            <a:r>
              <a:rPr lang="cs-CZ" dirty="0"/>
              <a:t> antagonista </a:t>
            </a:r>
            <a:r>
              <a:rPr lang="cs-CZ" dirty="0" err="1"/>
              <a:t>fogpár</a:t>
            </a:r>
            <a:r>
              <a:rPr lang="cs-CZ" dirty="0"/>
              <a:t>, </a:t>
            </a:r>
            <a:r>
              <a:rPr lang="cs-CZ" dirty="0" err="1"/>
              <a:t>amelynek</a:t>
            </a:r>
            <a:r>
              <a:rPr lang="cs-CZ" dirty="0"/>
              <a:t> </a:t>
            </a:r>
            <a:r>
              <a:rPr lang="cs-CZ" dirty="0" err="1"/>
              <a:t>érintkezési</a:t>
            </a:r>
            <a:r>
              <a:rPr lang="cs-CZ" dirty="0"/>
              <a:t> </a:t>
            </a:r>
            <a:r>
              <a:rPr lang="cs-CZ" dirty="0" err="1"/>
              <a:t>meghatároznák</a:t>
            </a:r>
            <a:r>
              <a:rPr lang="cs-CZ" dirty="0"/>
              <a:t> a </a:t>
            </a:r>
            <a:r>
              <a:rPr lang="cs-CZ" dirty="0" err="1"/>
              <a:t>centrális</a:t>
            </a:r>
            <a:r>
              <a:rPr lang="cs-CZ" dirty="0"/>
              <a:t> </a:t>
            </a:r>
            <a:r>
              <a:rPr lang="cs-CZ" dirty="0" err="1"/>
              <a:t>occlusiót</a:t>
            </a:r>
            <a:r>
              <a:rPr lang="cs-CZ" dirty="0"/>
              <a:t>, vagy </a:t>
            </a:r>
            <a:r>
              <a:rPr lang="cs-CZ" dirty="0" err="1"/>
              <a:t>teljes</a:t>
            </a:r>
            <a:r>
              <a:rPr lang="cs-CZ" dirty="0"/>
              <a:t> </a:t>
            </a:r>
            <a:r>
              <a:rPr lang="cs-CZ" dirty="0" err="1"/>
              <a:t>fogatlanság</a:t>
            </a:r>
            <a:r>
              <a:rPr lang="cs-CZ" dirty="0"/>
              <a:t> </a:t>
            </a:r>
            <a:r>
              <a:rPr lang="cs-CZ" dirty="0" err="1"/>
              <a:t>esetén</a:t>
            </a:r>
            <a:r>
              <a:rPr lang="cs-CZ" dirty="0"/>
              <a:t>.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51063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792EB9-BAA5-A04F-9B2E-4F40777C4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 err="1"/>
              <a:t>Egyszerű</a:t>
            </a:r>
            <a:r>
              <a:rPr lang="cs-CZ" b="1" u="sng" dirty="0"/>
              <a:t> </a:t>
            </a:r>
            <a:r>
              <a:rPr lang="cs-CZ" b="1" u="sng" dirty="0" err="1"/>
              <a:t>harapásvételhez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5E1CB9E-AF23-434E-B02E-DB712BB5E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/>
              <a:t>olyan</a:t>
            </a:r>
            <a:r>
              <a:rPr lang="cs-CZ" sz="2400" dirty="0"/>
              <a:t> </a:t>
            </a:r>
            <a:r>
              <a:rPr lang="cs-CZ" sz="2400" dirty="0" err="1"/>
              <a:t>anyagot</a:t>
            </a:r>
            <a:r>
              <a:rPr lang="cs-CZ" sz="2400" dirty="0"/>
              <a:t> </a:t>
            </a:r>
            <a:r>
              <a:rPr lang="cs-CZ" sz="2400" dirty="0" err="1"/>
              <a:t>használunk</a:t>
            </a:r>
            <a:r>
              <a:rPr lang="cs-CZ" sz="2400" dirty="0"/>
              <a:t>, </a:t>
            </a:r>
            <a:r>
              <a:rPr lang="cs-CZ" sz="2400" dirty="0" err="1"/>
              <a:t>amely</a:t>
            </a:r>
            <a:r>
              <a:rPr lang="cs-CZ" sz="2400" dirty="0"/>
              <a:t> </a:t>
            </a:r>
            <a:r>
              <a:rPr lang="cs-CZ" sz="2400" dirty="0" err="1"/>
              <a:t>plasztikus</a:t>
            </a:r>
            <a:r>
              <a:rPr lang="cs-CZ" sz="2400" dirty="0"/>
              <a:t> </a:t>
            </a:r>
            <a:r>
              <a:rPr lang="cs-CZ" sz="2400" dirty="0" err="1"/>
              <a:t>állapotban</a:t>
            </a:r>
            <a:r>
              <a:rPr lang="cs-CZ" sz="2400" dirty="0"/>
              <a:t> a </a:t>
            </a:r>
            <a:r>
              <a:rPr lang="cs-CZ" sz="2400" dirty="0" err="1"/>
              <a:t>szájba</a:t>
            </a:r>
            <a:r>
              <a:rPr lang="cs-CZ" sz="2400" dirty="0"/>
              <a:t> </a:t>
            </a:r>
            <a:r>
              <a:rPr lang="cs-CZ" sz="2400" dirty="0" err="1"/>
              <a:t>tehető</a:t>
            </a:r>
            <a:r>
              <a:rPr lang="cs-CZ" sz="2400" dirty="0"/>
              <a:t> </a:t>
            </a:r>
            <a:r>
              <a:rPr lang="cs-CZ" sz="2400" dirty="0" err="1"/>
              <a:t>és</a:t>
            </a:r>
            <a:r>
              <a:rPr lang="cs-CZ" sz="2400" dirty="0"/>
              <a:t> </a:t>
            </a:r>
            <a:r>
              <a:rPr lang="cs-CZ" sz="2400" dirty="0" err="1"/>
              <a:t>ott</a:t>
            </a:r>
            <a:r>
              <a:rPr lang="cs-CZ" sz="2400" dirty="0"/>
              <a:t> </a:t>
            </a:r>
            <a:r>
              <a:rPr lang="cs-CZ" sz="2400" dirty="0" err="1"/>
              <a:t>képes</a:t>
            </a:r>
            <a:r>
              <a:rPr lang="cs-CZ" sz="2400" dirty="0"/>
              <a:t> </a:t>
            </a:r>
            <a:r>
              <a:rPr lang="cs-CZ" sz="2400" dirty="0" err="1"/>
              <a:t>megszilárdulni</a:t>
            </a:r>
            <a:r>
              <a:rPr lang="cs-CZ" sz="2400" dirty="0"/>
              <a:t> </a:t>
            </a:r>
            <a:r>
              <a:rPr lang="cs-CZ" sz="2400" dirty="0" err="1"/>
              <a:t>úgy</a:t>
            </a:r>
            <a:r>
              <a:rPr lang="cs-CZ" sz="2400" dirty="0"/>
              <a:t>, </a:t>
            </a:r>
            <a:r>
              <a:rPr lang="cs-CZ" sz="2400" dirty="0" err="1"/>
              <a:t>hogy</a:t>
            </a:r>
            <a:r>
              <a:rPr lang="cs-CZ" sz="2400" dirty="0"/>
              <a:t> </a:t>
            </a:r>
            <a:r>
              <a:rPr lang="cs-CZ" sz="2400" dirty="0" err="1"/>
              <a:t>közben</a:t>
            </a:r>
            <a:r>
              <a:rPr lang="cs-CZ" sz="2400" dirty="0"/>
              <a:t> </a:t>
            </a:r>
            <a:r>
              <a:rPr lang="cs-CZ" sz="2400" dirty="0" err="1"/>
              <a:t>felvegye</a:t>
            </a:r>
            <a:r>
              <a:rPr lang="cs-CZ" sz="2400" dirty="0"/>
              <a:t> </a:t>
            </a:r>
            <a:r>
              <a:rPr lang="cs-CZ" sz="2400" dirty="0" err="1"/>
              <a:t>és</a:t>
            </a:r>
            <a:r>
              <a:rPr lang="cs-CZ" sz="2400" dirty="0"/>
              <a:t> </a:t>
            </a:r>
            <a:r>
              <a:rPr lang="cs-CZ" sz="2400" dirty="0" err="1"/>
              <a:t>megőrízze</a:t>
            </a:r>
            <a:r>
              <a:rPr lang="cs-CZ" sz="2400" dirty="0"/>
              <a:t> a </a:t>
            </a:r>
            <a:r>
              <a:rPr lang="cs-CZ" sz="2400" dirty="0" err="1"/>
              <a:t>fogak</a:t>
            </a:r>
            <a:r>
              <a:rPr lang="cs-CZ" sz="2400" dirty="0"/>
              <a:t> </a:t>
            </a:r>
            <a:r>
              <a:rPr lang="cs-CZ" sz="2400" dirty="0" err="1"/>
              <a:t>benyomatát</a:t>
            </a:r>
            <a:r>
              <a:rPr lang="cs-CZ" sz="2400" dirty="0"/>
              <a:t>. </a:t>
            </a:r>
            <a:r>
              <a:rPr lang="cs-CZ" sz="2400" dirty="0" err="1"/>
              <a:t>Hazsnálható</a:t>
            </a:r>
            <a:r>
              <a:rPr lang="cs-CZ" sz="2400" dirty="0"/>
              <a:t>: </a:t>
            </a:r>
            <a:r>
              <a:rPr lang="cs-CZ" sz="2400" b="1" dirty="0" err="1"/>
              <a:t>Rózsaviasz</a:t>
            </a:r>
            <a:r>
              <a:rPr lang="cs-CZ" sz="2400" b="1" dirty="0"/>
              <a:t>, </a:t>
            </a:r>
            <a:r>
              <a:rPr lang="cs-CZ" sz="2400" dirty="0" err="1"/>
              <a:t>erre</a:t>
            </a:r>
            <a:r>
              <a:rPr lang="cs-CZ" sz="2400" dirty="0"/>
              <a:t> a </a:t>
            </a:r>
            <a:r>
              <a:rPr lang="cs-CZ" sz="2400" dirty="0" err="1"/>
              <a:t>célra</a:t>
            </a:r>
            <a:r>
              <a:rPr lang="cs-CZ" sz="2400" dirty="0"/>
              <a:t> </a:t>
            </a:r>
            <a:r>
              <a:rPr lang="cs-CZ" sz="2400" dirty="0" err="1"/>
              <a:t>gyártott</a:t>
            </a:r>
            <a:r>
              <a:rPr lang="cs-CZ" sz="2400" dirty="0"/>
              <a:t> </a:t>
            </a:r>
            <a:r>
              <a:rPr lang="cs-CZ" sz="2400" dirty="0" err="1"/>
              <a:t>lenyomati</a:t>
            </a:r>
            <a:r>
              <a:rPr lang="cs-CZ" sz="2400" dirty="0"/>
              <a:t> </a:t>
            </a:r>
            <a:r>
              <a:rPr lang="cs-CZ" sz="2400" dirty="0" err="1"/>
              <a:t>anyag</a:t>
            </a:r>
            <a:r>
              <a:rPr lang="cs-CZ" sz="2400" dirty="0"/>
              <a:t> : </a:t>
            </a:r>
            <a:r>
              <a:rPr lang="cs-CZ" sz="2400" b="1" dirty="0" err="1"/>
              <a:t>Colorbite</a:t>
            </a:r>
            <a:r>
              <a:rPr lang="cs-CZ" sz="2400" b="1" dirty="0"/>
              <a:t>, </a:t>
            </a:r>
            <a:r>
              <a:rPr lang="cs-CZ" sz="2400" b="1" dirty="0" err="1"/>
              <a:t>Futar</a:t>
            </a:r>
            <a:endParaRPr lang="hu-HU" sz="2400" b="1" dirty="0"/>
          </a:p>
          <a:p>
            <a:endParaRPr lang="hu-HU" dirty="0"/>
          </a:p>
        </p:txBody>
      </p:sp>
      <p:pic>
        <p:nvPicPr>
          <p:cNvPr id="5" name="Kép 4" descr="A képen szöveg, névjegykártya, tartozék látható&#10;&#10;Automatikusan generált leírás">
            <a:extLst>
              <a:ext uri="{FF2B5EF4-FFF2-40B4-BE49-F238E27FC236}">
                <a16:creationId xmlns:a16="http://schemas.microsoft.com/office/drawing/2014/main" id="{5C971252-BC70-BB48-8593-D957B5A1A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48" y="4116537"/>
            <a:ext cx="2496133" cy="2496133"/>
          </a:xfrm>
          <a:prstGeom prst="rect">
            <a:avLst/>
          </a:prstGeom>
        </p:spPr>
      </p:pic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F2C193BC-3A79-D44A-906D-CC0D53D43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033" y="4417981"/>
            <a:ext cx="2001283" cy="2001283"/>
          </a:xfrm>
          <a:prstGeom prst="rect">
            <a:avLst/>
          </a:prstGeom>
        </p:spPr>
      </p:pic>
      <p:pic>
        <p:nvPicPr>
          <p:cNvPr id="9" name="Kép 8" descr="A képen desszert látható&#10;&#10;Automatikusan generált leírás">
            <a:extLst>
              <a:ext uri="{FF2B5EF4-FFF2-40B4-BE49-F238E27FC236}">
                <a16:creationId xmlns:a16="http://schemas.microsoft.com/office/drawing/2014/main" id="{1098858C-FBAA-834C-90D7-1E079378F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616" y="4534860"/>
            <a:ext cx="1884404" cy="1884404"/>
          </a:xfrm>
          <a:prstGeom prst="rect">
            <a:avLst/>
          </a:prstGeom>
        </p:spPr>
      </p:pic>
      <p:pic>
        <p:nvPicPr>
          <p:cNvPr id="11" name="Kép 10" descr="A képen szöveg, beltéri látható&#10;&#10;Automatikusan generált leírás">
            <a:extLst>
              <a:ext uri="{FF2B5EF4-FFF2-40B4-BE49-F238E27FC236}">
                <a16:creationId xmlns:a16="http://schemas.microsoft.com/office/drawing/2014/main" id="{28720BB2-6758-F94A-8F6E-AD712D982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0082" y="4529099"/>
            <a:ext cx="2001283" cy="200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87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678285-822E-4548-9085-8D2A4C42E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err="1"/>
              <a:t>Harapási</a:t>
            </a:r>
            <a:r>
              <a:rPr lang="cs-CZ" u="sng" dirty="0"/>
              <a:t> </a:t>
            </a:r>
            <a:r>
              <a:rPr lang="cs-CZ" u="sng" dirty="0" err="1"/>
              <a:t>sablon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EAC8775-B692-C84D-9123-F0660C527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Általában</a:t>
            </a:r>
            <a:r>
              <a:rPr lang="cs-CZ" dirty="0"/>
              <a:t> </a:t>
            </a:r>
            <a:r>
              <a:rPr lang="cs-CZ" dirty="0" err="1"/>
              <a:t>fogtechnikai</a:t>
            </a:r>
            <a:r>
              <a:rPr lang="cs-CZ" dirty="0"/>
              <a:t> </a:t>
            </a:r>
            <a:r>
              <a:rPr lang="cs-CZ" dirty="0" err="1"/>
              <a:t>laborítóriumban</a:t>
            </a:r>
            <a:r>
              <a:rPr lang="cs-CZ" dirty="0"/>
              <a:t> </a:t>
            </a:r>
            <a:r>
              <a:rPr lang="cs-CZ" dirty="0" err="1"/>
              <a:t>készítik</a:t>
            </a:r>
            <a:r>
              <a:rPr lang="cs-CZ" dirty="0"/>
              <a:t>. </a:t>
            </a:r>
          </a:p>
          <a:p>
            <a:r>
              <a:rPr lang="cs-CZ" dirty="0" err="1"/>
              <a:t>Két</a:t>
            </a:r>
            <a:r>
              <a:rPr lang="cs-CZ" dirty="0"/>
              <a:t> </a:t>
            </a:r>
            <a:r>
              <a:rPr lang="cs-CZ" dirty="0" err="1"/>
              <a:t>részből</a:t>
            </a:r>
            <a:r>
              <a:rPr lang="cs-CZ" dirty="0"/>
              <a:t> </a:t>
            </a:r>
            <a:r>
              <a:rPr lang="cs-CZ" dirty="0" err="1"/>
              <a:t>áll</a:t>
            </a:r>
            <a:r>
              <a:rPr lang="cs-CZ" dirty="0"/>
              <a:t>: egy </a:t>
            </a:r>
            <a:r>
              <a:rPr lang="cs-CZ" dirty="0" err="1"/>
              <a:t>alaplemezből</a:t>
            </a:r>
            <a:r>
              <a:rPr lang="cs-CZ" dirty="0"/>
              <a:t> </a:t>
            </a:r>
            <a:r>
              <a:rPr lang="cs-CZ" dirty="0" err="1"/>
              <a:t>és</a:t>
            </a:r>
            <a:r>
              <a:rPr lang="cs-CZ" dirty="0"/>
              <a:t> </a:t>
            </a:r>
            <a:r>
              <a:rPr lang="cs-CZ" dirty="0" err="1"/>
              <a:t>viaszsáncból</a:t>
            </a:r>
            <a:endParaRPr lang="hu-HU" dirty="0"/>
          </a:p>
          <a:p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alaplemezt</a:t>
            </a:r>
            <a:r>
              <a:rPr lang="cs-CZ" dirty="0"/>
              <a:t> </a:t>
            </a:r>
            <a:r>
              <a:rPr lang="cs-CZ" dirty="0" err="1"/>
              <a:t>úgy</a:t>
            </a:r>
            <a:r>
              <a:rPr lang="cs-CZ" dirty="0"/>
              <a:t> </a:t>
            </a:r>
            <a:r>
              <a:rPr lang="cs-CZ" dirty="0" err="1"/>
              <a:t>alakítják</a:t>
            </a:r>
            <a:r>
              <a:rPr lang="cs-CZ" dirty="0"/>
              <a:t> </a:t>
            </a:r>
            <a:r>
              <a:rPr lang="cs-CZ" dirty="0" err="1"/>
              <a:t>ki</a:t>
            </a:r>
            <a:r>
              <a:rPr lang="cs-CZ" dirty="0"/>
              <a:t>, </a:t>
            </a:r>
            <a:r>
              <a:rPr lang="cs-CZ" dirty="0" err="1"/>
              <a:t>hogy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pontosan</a:t>
            </a:r>
            <a:r>
              <a:rPr lang="cs-CZ" dirty="0"/>
              <a:t> </a:t>
            </a:r>
            <a:r>
              <a:rPr lang="cs-CZ" dirty="0" err="1"/>
              <a:t>illeszkedik</a:t>
            </a:r>
            <a:r>
              <a:rPr lang="cs-CZ" dirty="0"/>
              <a:t> a </a:t>
            </a:r>
            <a:r>
              <a:rPr lang="cs-CZ" dirty="0" err="1"/>
              <a:t>fogatlan</a:t>
            </a:r>
            <a:r>
              <a:rPr lang="cs-CZ" dirty="0"/>
              <a:t> </a:t>
            </a:r>
            <a:r>
              <a:rPr lang="cs-CZ" dirty="0" err="1"/>
              <a:t>állcsontrészletekre</a:t>
            </a:r>
            <a:r>
              <a:rPr lang="cs-CZ" dirty="0"/>
              <a:t> mind a </a:t>
            </a:r>
            <a:r>
              <a:rPr lang="cs-CZ" dirty="0" err="1"/>
              <a:t>szájban</a:t>
            </a:r>
            <a:r>
              <a:rPr lang="cs-CZ" dirty="0"/>
              <a:t>, mind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állcsontok</a:t>
            </a:r>
            <a:r>
              <a:rPr lang="cs-CZ" dirty="0"/>
              <a:t> </a:t>
            </a:r>
            <a:r>
              <a:rPr lang="cs-CZ" dirty="0" err="1"/>
              <a:t>gipszmodelljein</a:t>
            </a:r>
            <a:r>
              <a:rPr lang="cs-CZ" dirty="0"/>
              <a:t>. </a:t>
            </a:r>
          </a:p>
          <a:p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alaplemezre</a:t>
            </a:r>
            <a:r>
              <a:rPr lang="cs-CZ" dirty="0"/>
              <a:t> a </a:t>
            </a:r>
            <a:r>
              <a:rPr lang="cs-CZ" dirty="0" err="1"/>
              <a:t>hiányzó</a:t>
            </a:r>
            <a:r>
              <a:rPr lang="cs-CZ" dirty="0"/>
              <a:t> </a:t>
            </a:r>
            <a:r>
              <a:rPr lang="cs-CZ" dirty="0" err="1"/>
              <a:t>fogak</a:t>
            </a:r>
            <a:r>
              <a:rPr lang="cs-CZ" dirty="0"/>
              <a:t> </a:t>
            </a:r>
            <a:r>
              <a:rPr lang="cs-CZ" dirty="0" err="1"/>
              <a:t>helyére</a:t>
            </a:r>
            <a:r>
              <a:rPr lang="cs-CZ" dirty="0"/>
              <a:t> </a:t>
            </a:r>
            <a:r>
              <a:rPr lang="cs-CZ" dirty="0" err="1"/>
              <a:t>viaszt</a:t>
            </a:r>
            <a:r>
              <a:rPr lang="cs-CZ" dirty="0"/>
              <a:t> </a:t>
            </a:r>
            <a:r>
              <a:rPr lang="cs-CZ" dirty="0" err="1"/>
              <a:t>tesznek</a:t>
            </a:r>
            <a:r>
              <a:rPr lang="cs-CZ" dirty="0"/>
              <a:t>, </a:t>
            </a:r>
            <a:r>
              <a:rPr lang="cs-CZ" dirty="0" err="1"/>
              <a:t>ami</a:t>
            </a:r>
            <a:r>
              <a:rPr lang="cs-CZ" dirty="0"/>
              <a:t> </a:t>
            </a:r>
            <a:r>
              <a:rPr lang="cs-CZ" dirty="0" err="1"/>
              <a:t>helyettesíti</a:t>
            </a:r>
            <a:r>
              <a:rPr lang="cs-CZ" dirty="0"/>
              <a:t> a </a:t>
            </a:r>
            <a:r>
              <a:rPr lang="cs-CZ" dirty="0" err="1"/>
              <a:t>hiányzó</a:t>
            </a:r>
            <a:r>
              <a:rPr lang="cs-CZ" dirty="0"/>
              <a:t> </a:t>
            </a:r>
            <a:r>
              <a:rPr lang="cs-CZ" dirty="0" err="1"/>
              <a:t>fogmedernyúlványt</a:t>
            </a:r>
            <a:r>
              <a:rPr lang="cs-CZ" dirty="0"/>
              <a:t> </a:t>
            </a:r>
            <a:r>
              <a:rPr lang="cs-CZ" dirty="0" err="1"/>
              <a:t>és</a:t>
            </a:r>
            <a:r>
              <a:rPr lang="cs-CZ" dirty="0"/>
              <a:t> a </a:t>
            </a:r>
            <a:r>
              <a:rPr lang="cs-CZ" dirty="0" err="1"/>
              <a:t>fogakat</a:t>
            </a:r>
            <a:r>
              <a:rPr lang="cs-CZ" dirty="0"/>
              <a:t>.</a:t>
            </a:r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A3891B7-B8F8-2F4D-88BE-FAFEAF05E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228" y="287681"/>
            <a:ext cx="2559320" cy="27002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1336C40-5A33-A549-BF51-60EF70471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191" y="4819344"/>
            <a:ext cx="2346668" cy="1750975"/>
          </a:xfrm>
          <a:prstGeom prst="rect">
            <a:avLst/>
          </a:prstGeom>
        </p:spPr>
      </p:pic>
      <p:pic>
        <p:nvPicPr>
          <p:cNvPr id="9" name="Kép 8" descr="A képen vörös, desszert látható&#10;&#10;Automatikusan generált leírás">
            <a:extLst>
              <a:ext uri="{FF2B5EF4-FFF2-40B4-BE49-F238E27FC236}">
                <a16:creationId xmlns:a16="http://schemas.microsoft.com/office/drawing/2014/main" id="{F435419F-376D-7541-B9B9-6DC988894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987" y="4976037"/>
            <a:ext cx="1872894" cy="159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87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FB6DDD-2DE8-9441-AA05-686C7D76B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Harapási magasság meghatározása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EF6240D-4A09-BA49-9922-16ECC9FDD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94" y="1874519"/>
            <a:ext cx="10994064" cy="4696401"/>
          </a:xfrm>
        </p:spPr>
        <p:txBody>
          <a:bodyPr>
            <a:normAutofit/>
          </a:bodyPr>
          <a:lstStyle/>
          <a:p>
            <a:r>
              <a:rPr lang="hu-HU" dirty="0"/>
              <a:t>A fogművek készítése során, mindig szükség van harapási magasság meghatározására.</a:t>
            </a:r>
          </a:p>
          <a:p>
            <a:r>
              <a:rPr lang="hu-HU" dirty="0"/>
              <a:t>A harapási magassággal meghatározható a </a:t>
            </a:r>
            <a:r>
              <a:rPr lang="hu-HU" b="1" dirty="0">
                <a:solidFill>
                  <a:srgbClr val="C00000"/>
                </a:solidFill>
              </a:rPr>
              <a:t>centrális </a:t>
            </a:r>
            <a:r>
              <a:rPr lang="hu-HU" b="1" dirty="0" err="1">
                <a:solidFill>
                  <a:srgbClr val="C00000"/>
                </a:solidFill>
              </a:rPr>
              <a:t>okklúzio</a:t>
            </a:r>
            <a:r>
              <a:rPr lang="hu-HU" b="1" dirty="0">
                <a:solidFill>
                  <a:srgbClr val="C00000"/>
                </a:solidFill>
              </a:rPr>
              <a:t> (CO). </a:t>
            </a:r>
            <a:r>
              <a:rPr lang="hu-HU" dirty="0"/>
              <a:t>Ha van annyi és olyan helyzetben levő érintkező fogpár, akkor egyértelműen meghatározható a CO. A CO meghatározását összeharaptatott viasszal, vagy más harapást regisztráló anyag segítségével végezzük.</a:t>
            </a:r>
          </a:p>
          <a:p>
            <a:r>
              <a:rPr lang="hu-HU" dirty="0"/>
              <a:t>Ha nincsenek érintkező fogpárok az alsó és felső állcsonton vagy teljes a foghiány, akkor a CO a fiziológiai harapási magasság megmérését követően, harapási sablon segítségével regisztrálható, úgy, hogy a fiziológiai harapási magasságot 2-3mm-rel csökkentjük. A harapási magasságot az orrtő és az állcsúcson jelölt pont távolsága alapján állapítjuk meg.</a:t>
            </a:r>
          </a:p>
        </p:txBody>
      </p:sp>
    </p:spTree>
    <p:extLst>
      <p:ext uri="{BB962C8B-B14F-4D97-AF65-F5344CB8AC3E}">
        <p14:creationId xmlns:p14="http://schemas.microsoft.com/office/powerpoint/2010/main" val="401731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E859C3D-F77D-434F-8B1B-BC3B4863C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0"/>
            <a:ext cx="9634011" cy="1325563"/>
          </a:xfrm>
        </p:spPr>
        <p:txBody>
          <a:bodyPr/>
          <a:lstStyle/>
          <a:p>
            <a:r>
              <a:rPr lang="cs-CZ" b="1" u="sng" dirty="0" err="1">
                <a:solidFill>
                  <a:srgbClr val="C00000"/>
                </a:solidFill>
              </a:rPr>
              <a:t>Állka</a:t>
            </a:r>
            <a:r>
              <a:rPr lang="cs-CZ" b="1" dirty="0" err="1">
                <a:solidFill>
                  <a:srgbClr val="C00000"/>
                </a:solidFill>
              </a:rPr>
              <a:t>pocshelyzetek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EE7076C-2E63-7041-9F2D-DFD072F95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1325563"/>
            <a:ext cx="9634011" cy="53993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 err="1"/>
              <a:t>Állkapocs</a:t>
            </a:r>
            <a:r>
              <a:rPr lang="cs-CZ" b="1" dirty="0"/>
              <a:t> (mandibula) </a:t>
            </a:r>
            <a:r>
              <a:rPr lang="cs-CZ" b="1" dirty="0" err="1"/>
              <a:t>nyugalmi</a:t>
            </a:r>
            <a:r>
              <a:rPr lang="cs-CZ" b="1" dirty="0"/>
              <a:t> </a:t>
            </a:r>
            <a:r>
              <a:rPr lang="cs-CZ" b="1" dirty="0" err="1"/>
              <a:t>helyzete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hu-HU" dirty="0"/>
              <a:t>A </a:t>
            </a:r>
            <a:r>
              <a:rPr lang="hu-HU" dirty="0" err="1"/>
              <a:t>mandibulának</a:t>
            </a:r>
            <a:r>
              <a:rPr lang="hu-HU" dirty="0"/>
              <a:t> az egyén </a:t>
            </a:r>
            <a:r>
              <a:rPr lang="hu-HU" dirty="0" err="1"/>
              <a:t>függőleges</a:t>
            </a:r>
            <a:r>
              <a:rPr lang="hu-HU" dirty="0"/>
              <a:t> </a:t>
            </a:r>
            <a:r>
              <a:rPr lang="cs-CZ" dirty="0" err="1"/>
              <a:t>álló</a:t>
            </a:r>
            <a:r>
              <a:rPr lang="cs-CZ" dirty="0"/>
              <a:t> vagy </a:t>
            </a:r>
            <a:r>
              <a:rPr lang="cs-CZ" dirty="0" err="1"/>
              <a:t>ülő</a:t>
            </a:r>
            <a:r>
              <a:rPr lang="cs-CZ" dirty="0"/>
              <a:t> </a:t>
            </a:r>
            <a:r>
              <a:rPr lang="hu-HU" dirty="0"/>
              <a:t>helyzetében elfoglalt, az izomzat és a kapcsolódó egyéb szövetek által meghatározott pozíciója .</a:t>
            </a:r>
          </a:p>
          <a:p>
            <a:pPr marL="0" indent="0">
              <a:buNone/>
            </a:pPr>
            <a:r>
              <a:rPr lang="cs-CZ" dirty="0"/>
              <a:t>A mandibula a </a:t>
            </a:r>
            <a:r>
              <a:rPr lang="cs-CZ" dirty="0" err="1"/>
              <a:t>maxillához</a:t>
            </a:r>
            <a:r>
              <a:rPr lang="cs-CZ" dirty="0"/>
              <a:t> </a:t>
            </a:r>
            <a:r>
              <a:rPr lang="cs-CZ" dirty="0" err="1"/>
              <a:t>viszonyítva</a:t>
            </a:r>
            <a:r>
              <a:rPr lang="cs-CZ" dirty="0"/>
              <a:t> </a:t>
            </a:r>
            <a:r>
              <a:rPr lang="cs-CZ" dirty="0" err="1"/>
              <a:t>szimmetrikusan</a:t>
            </a:r>
            <a:r>
              <a:rPr lang="cs-CZ" dirty="0"/>
              <a:t> </a:t>
            </a:r>
            <a:r>
              <a:rPr lang="cs-CZ" dirty="0" err="1"/>
              <a:t>helyezkedik</a:t>
            </a:r>
            <a:r>
              <a:rPr lang="cs-CZ" dirty="0"/>
              <a:t> el, </a:t>
            </a:r>
            <a:r>
              <a:rPr lang="cs-CZ" dirty="0" err="1"/>
              <a:t>nincs</a:t>
            </a:r>
            <a:r>
              <a:rPr lang="cs-CZ" dirty="0"/>
              <a:t> sem </a:t>
            </a:r>
            <a:r>
              <a:rPr lang="cs-CZ" dirty="0" err="1"/>
              <a:t>előre</a:t>
            </a:r>
            <a:r>
              <a:rPr lang="cs-CZ" dirty="0"/>
              <a:t>, sem </a:t>
            </a:r>
            <a:r>
              <a:rPr lang="cs-CZ" dirty="0" err="1"/>
              <a:t>oldalra</a:t>
            </a:r>
            <a:r>
              <a:rPr lang="cs-CZ" dirty="0"/>
              <a:t> </a:t>
            </a:r>
            <a:r>
              <a:rPr lang="cs-CZ" dirty="0" err="1"/>
              <a:t>tolva</a:t>
            </a:r>
            <a:r>
              <a:rPr lang="cs-CZ" dirty="0"/>
              <a:t>. </a:t>
            </a:r>
          </a:p>
          <a:p>
            <a:pPr marL="0" indent="0">
              <a:buNone/>
            </a:pPr>
            <a:r>
              <a:rPr lang="cs-CZ" b="1" dirty="0" err="1">
                <a:solidFill>
                  <a:srgbClr val="002060"/>
                </a:solidFill>
              </a:rPr>
              <a:t>Az</a:t>
            </a:r>
            <a:r>
              <a:rPr lang="cs-CZ" b="1" dirty="0">
                <a:solidFill>
                  <a:srgbClr val="002060"/>
                </a:solidFill>
              </a:rPr>
              <a:t> </a:t>
            </a:r>
            <a:r>
              <a:rPr lang="cs-CZ" b="1" dirty="0" err="1">
                <a:solidFill>
                  <a:srgbClr val="002060"/>
                </a:solidFill>
              </a:rPr>
              <a:t>állkapcsot</a:t>
            </a:r>
            <a:r>
              <a:rPr lang="cs-CZ" b="1" dirty="0">
                <a:solidFill>
                  <a:srgbClr val="002060"/>
                </a:solidFill>
              </a:rPr>
              <a:t> </a:t>
            </a:r>
            <a:r>
              <a:rPr lang="cs-CZ" b="1" dirty="0" err="1">
                <a:solidFill>
                  <a:srgbClr val="002060"/>
                </a:solidFill>
              </a:rPr>
              <a:t>nyitó</a:t>
            </a:r>
            <a:r>
              <a:rPr lang="cs-CZ" b="1" dirty="0">
                <a:solidFill>
                  <a:srgbClr val="002060"/>
                </a:solidFill>
              </a:rPr>
              <a:t> </a:t>
            </a:r>
            <a:r>
              <a:rPr lang="cs-CZ" b="1" dirty="0" err="1">
                <a:solidFill>
                  <a:srgbClr val="002060"/>
                </a:solidFill>
              </a:rPr>
              <a:t>és</a:t>
            </a:r>
            <a:r>
              <a:rPr lang="cs-CZ" b="1" dirty="0">
                <a:solidFill>
                  <a:srgbClr val="002060"/>
                </a:solidFill>
              </a:rPr>
              <a:t> </a:t>
            </a:r>
            <a:r>
              <a:rPr lang="cs-CZ" b="1" dirty="0" err="1">
                <a:solidFill>
                  <a:srgbClr val="002060"/>
                </a:solidFill>
              </a:rPr>
              <a:t>záró</a:t>
            </a:r>
            <a:r>
              <a:rPr lang="cs-CZ" b="1" dirty="0">
                <a:solidFill>
                  <a:srgbClr val="002060"/>
                </a:solidFill>
              </a:rPr>
              <a:t> </a:t>
            </a:r>
            <a:r>
              <a:rPr lang="cs-CZ" b="1" dirty="0" err="1">
                <a:solidFill>
                  <a:srgbClr val="002060"/>
                </a:solidFill>
              </a:rPr>
              <a:t>izmok</a:t>
            </a:r>
            <a:r>
              <a:rPr lang="cs-CZ" b="1" dirty="0">
                <a:solidFill>
                  <a:srgbClr val="002060"/>
                </a:solidFill>
              </a:rPr>
              <a:t> </a:t>
            </a:r>
            <a:r>
              <a:rPr lang="cs-CZ" b="1" dirty="0" err="1">
                <a:solidFill>
                  <a:srgbClr val="002060"/>
                </a:solidFill>
              </a:rPr>
              <a:t>működése</a:t>
            </a:r>
            <a:r>
              <a:rPr lang="cs-CZ" b="1" dirty="0">
                <a:solidFill>
                  <a:srgbClr val="002060"/>
                </a:solidFill>
              </a:rPr>
              <a:t> </a:t>
            </a:r>
            <a:r>
              <a:rPr lang="cs-CZ" b="1" dirty="0" err="1">
                <a:solidFill>
                  <a:srgbClr val="002060"/>
                </a:solidFill>
              </a:rPr>
              <a:t>egyensúlyban</a:t>
            </a:r>
            <a:r>
              <a:rPr lang="cs-CZ" b="1" dirty="0">
                <a:solidFill>
                  <a:srgbClr val="002060"/>
                </a:solidFill>
              </a:rPr>
              <a:t> van.  </a:t>
            </a:r>
          </a:p>
          <a:p>
            <a:pPr marL="0" indent="0">
              <a:buNone/>
            </a:pP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izmok</a:t>
            </a:r>
            <a:r>
              <a:rPr lang="cs-CZ" dirty="0"/>
              <a:t> a </a:t>
            </a:r>
            <a:r>
              <a:rPr lang="cs-CZ" dirty="0" err="1"/>
              <a:t>legalacsonyabb</a:t>
            </a:r>
            <a:r>
              <a:rPr lang="cs-CZ" dirty="0"/>
              <a:t> </a:t>
            </a:r>
            <a:r>
              <a:rPr lang="cs-CZ" dirty="0" err="1"/>
              <a:t>aktivitási</a:t>
            </a:r>
            <a:r>
              <a:rPr lang="cs-CZ" dirty="0"/>
              <a:t> </a:t>
            </a:r>
            <a:r>
              <a:rPr lang="cs-CZ" dirty="0" err="1"/>
              <a:t>szintre</a:t>
            </a:r>
            <a:r>
              <a:rPr lang="cs-CZ" dirty="0"/>
              <a:t> </a:t>
            </a:r>
            <a:r>
              <a:rPr lang="cs-CZ" dirty="0" err="1"/>
              <a:t>állnak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, </a:t>
            </a:r>
            <a:r>
              <a:rPr lang="cs-CZ" dirty="0" err="1"/>
              <a:t>olyanra</a:t>
            </a:r>
            <a:r>
              <a:rPr lang="cs-CZ" dirty="0"/>
              <a:t> </a:t>
            </a:r>
            <a:r>
              <a:rPr lang="cs-CZ" dirty="0" err="1"/>
              <a:t>amely</a:t>
            </a:r>
            <a:r>
              <a:rPr lang="cs-CZ" dirty="0"/>
              <a:t> </a:t>
            </a:r>
            <a:r>
              <a:rPr lang="cs-CZ" dirty="0" err="1"/>
              <a:t>még</a:t>
            </a:r>
            <a:r>
              <a:rPr lang="cs-CZ" dirty="0"/>
              <a:t> </a:t>
            </a:r>
            <a:r>
              <a:rPr lang="cs-CZ" dirty="0" err="1"/>
              <a:t>éppen</a:t>
            </a:r>
            <a:r>
              <a:rPr lang="cs-CZ" dirty="0"/>
              <a:t> </a:t>
            </a:r>
            <a:r>
              <a:rPr lang="cs-CZ" dirty="0" err="1"/>
              <a:t>elegendő</a:t>
            </a:r>
            <a:r>
              <a:rPr lang="cs-CZ" dirty="0"/>
              <a:t> </a:t>
            </a:r>
            <a:r>
              <a:rPr lang="cs-CZ" dirty="0" err="1"/>
              <a:t>ahhoz</a:t>
            </a:r>
            <a:r>
              <a:rPr lang="cs-CZ" dirty="0"/>
              <a:t>, </a:t>
            </a:r>
            <a:r>
              <a:rPr lang="cs-CZ" dirty="0" err="1"/>
              <a:t>hogy</a:t>
            </a:r>
            <a:r>
              <a:rPr lang="cs-CZ" dirty="0"/>
              <a:t> a </a:t>
            </a:r>
            <a:r>
              <a:rPr lang="cs-CZ" dirty="0" err="1"/>
              <a:t>függőleges</a:t>
            </a:r>
            <a:r>
              <a:rPr lang="cs-CZ" dirty="0"/>
              <a:t> (</a:t>
            </a:r>
            <a:r>
              <a:rPr lang="cs-CZ" dirty="0" err="1"/>
              <a:t>álló</a:t>
            </a:r>
            <a:r>
              <a:rPr lang="cs-CZ" dirty="0"/>
              <a:t> vagy </a:t>
            </a:r>
            <a:r>
              <a:rPr lang="cs-CZ" dirty="0" err="1"/>
              <a:t>ülő</a:t>
            </a:r>
            <a:r>
              <a:rPr lang="cs-CZ" dirty="0"/>
              <a:t>) </a:t>
            </a:r>
            <a:r>
              <a:rPr lang="cs-CZ" dirty="0" err="1"/>
              <a:t>testhelyzetben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állkapocs</a:t>
            </a:r>
            <a:r>
              <a:rPr lang="cs-CZ" dirty="0"/>
              <a:t> a </a:t>
            </a:r>
            <a:r>
              <a:rPr lang="cs-CZ" dirty="0" err="1"/>
              <a:t>saját</a:t>
            </a:r>
            <a:r>
              <a:rPr lang="cs-CZ" dirty="0"/>
              <a:t> </a:t>
            </a:r>
            <a:r>
              <a:rPr lang="cs-CZ" dirty="0" err="1"/>
              <a:t>súlyánál</a:t>
            </a:r>
            <a:r>
              <a:rPr lang="cs-CZ" dirty="0"/>
              <a:t> </a:t>
            </a:r>
            <a:r>
              <a:rPr lang="cs-CZ" dirty="0" err="1"/>
              <a:t>fogva</a:t>
            </a:r>
            <a:r>
              <a:rPr lang="cs-CZ" dirty="0"/>
              <a:t> ne „</a:t>
            </a:r>
            <a:r>
              <a:rPr lang="cs-CZ" dirty="0" err="1"/>
              <a:t>essen</a:t>
            </a:r>
            <a:r>
              <a:rPr lang="cs-CZ" dirty="0"/>
              <a:t> </a:t>
            </a:r>
            <a:r>
              <a:rPr lang="cs-CZ" dirty="0" err="1"/>
              <a:t>le</a:t>
            </a:r>
            <a:r>
              <a:rPr lang="cs-CZ" dirty="0"/>
              <a:t>“ a </a:t>
            </a:r>
            <a:r>
              <a:rPr lang="cs-CZ" dirty="0" err="1"/>
              <a:t>száj</a:t>
            </a:r>
            <a:r>
              <a:rPr lang="cs-CZ" dirty="0"/>
              <a:t> ne </a:t>
            </a:r>
            <a:r>
              <a:rPr lang="cs-CZ" dirty="0" err="1"/>
              <a:t>nyíljon</a:t>
            </a:r>
            <a:r>
              <a:rPr lang="cs-CZ" dirty="0"/>
              <a:t> </a:t>
            </a:r>
            <a:r>
              <a:rPr lang="cs-CZ" dirty="0" err="1"/>
              <a:t>ki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hu-HU" b="1" dirty="0" err="1">
                <a:solidFill>
                  <a:srgbClr val="002060"/>
                </a:solidFill>
              </a:rPr>
              <a:t>Tulajdonképpen</a:t>
            </a:r>
            <a:r>
              <a:rPr lang="hu-HU" b="1" dirty="0">
                <a:solidFill>
                  <a:srgbClr val="002060"/>
                </a:solidFill>
              </a:rPr>
              <a:t> a fogsorok 2-5 mm-es nem tudatos „</a:t>
            </a:r>
            <a:r>
              <a:rPr lang="hu-HU" b="1" dirty="0" err="1">
                <a:solidFill>
                  <a:srgbClr val="002060"/>
                </a:solidFill>
              </a:rPr>
              <a:t>távolságtartása</a:t>
            </a:r>
            <a:r>
              <a:rPr lang="hu-HU" b="1" dirty="0">
                <a:solidFill>
                  <a:srgbClr val="002060"/>
                </a:solidFill>
              </a:rPr>
              <a:t>” </a:t>
            </a:r>
          </a:p>
          <a:p>
            <a:pPr marL="0" indent="0">
              <a:buNone/>
            </a:pPr>
            <a:r>
              <a:rPr lang="hu-HU" dirty="0"/>
              <a:t>Ez a </a:t>
            </a:r>
            <a:r>
              <a:rPr lang="hu-HU" dirty="0" err="1"/>
              <a:t>távolság</a:t>
            </a:r>
            <a:r>
              <a:rPr lang="hu-HU" dirty="0"/>
              <a:t> az </a:t>
            </a:r>
            <a:r>
              <a:rPr lang="hu-HU" dirty="0" err="1"/>
              <a:t>ún</a:t>
            </a:r>
            <a:r>
              <a:rPr lang="hu-HU" dirty="0"/>
              <a:t>. </a:t>
            </a:r>
            <a:r>
              <a:rPr lang="hu-HU" dirty="0" err="1"/>
              <a:t>freeway</a:t>
            </a:r>
            <a:r>
              <a:rPr lang="hu-HU" dirty="0"/>
              <a:t> </a:t>
            </a:r>
            <a:r>
              <a:rPr lang="hu-HU" dirty="0" err="1"/>
              <a:t>space</a:t>
            </a:r>
            <a:r>
              <a:rPr lang="hu-HU" dirty="0"/>
              <a:t> (</a:t>
            </a:r>
            <a:r>
              <a:rPr lang="hu-HU" b="1" dirty="0">
                <a:solidFill>
                  <a:srgbClr val="C00000"/>
                </a:solidFill>
              </a:rPr>
              <a:t>szabad </a:t>
            </a:r>
            <a:r>
              <a:rPr lang="hu-HU" b="1" dirty="0" err="1">
                <a:solidFill>
                  <a:srgbClr val="C00000"/>
                </a:solidFill>
              </a:rPr>
              <a:t>interokklúzális</a:t>
            </a:r>
            <a:r>
              <a:rPr lang="hu-HU" b="1" dirty="0">
                <a:solidFill>
                  <a:srgbClr val="C00000"/>
                </a:solidFill>
              </a:rPr>
              <a:t> tér</a:t>
            </a:r>
            <a:r>
              <a:rPr lang="hu-HU" dirty="0"/>
              <a:t>), vagy nyugalmi </a:t>
            </a:r>
            <a:r>
              <a:rPr lang="hu-HU" dirty="0" err="1"/>
              <a:t>interokklúzális</a:t>
            </a:r>
            <a:r>
              <a:rPr lang="hu-HU" dirty="0"/>
              <a:t> </a:t>
            </a:r>
            <a:r>
              <a:rPr lang="hu-HU" dirty="0" err="1"/>
              <a:t>távolság</a:t>
            </a:r>
            <a:r>
              <a:rPr lang="hu-HU" dirty="0"/>
              <a:t>.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4" name="Kép 3" descr="A képen beltéri, díszített látható&#10;&#10;Automatikusan generált leírás">
            <a:extLst>
              <a:ext uri="{FF2B5EF4-FFF2-40B4-BE49-F238E27FC236}">
                <a16:creationId xmlns:a16="http://schemas.microsoft.com/office/drawing/2014/main" id="{5D942FF0-C217-4F43-8FF3-2189B2ACABA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151" y="96724"/>
            <a:ext cx="3997841" cy="16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67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55241F1F-C07B-644F-A3A2-367B467F6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100380"/>
            <a:ext cx="9634011" cy="5125478"/>
          </a:xfrm>
        </p:spPr>
        <p:txBody>
          <a:bodyPr/>
          <a:lstStyle/>
          <a:p>
            <a:r>
              <a:rPr lang="hu-HU" dirty="0"/>
              <a:t>A befaragott viaszsáncon berajzolt információs jelölések segítenek a megfelelő méretű műfogak kiválasztásában, illetve a </a:t>
            </a:r>
            <a:r>
              <a:rPr lang="hu-HU" dirty="0" err="1"/>
              <a:t>fogmű</a:t>
            </a:r>
            <a:r>
              <a:rPr lang="hu-HU" dirty="0"/>
              <a:t> elkészítésében</a:t>
            </a:r>
          </a:p>
          <a:p>
            <a:endParaRPr lang="hu-HU" dirty="0"/>
          </a:p>
        </p:txBody>
      </p:sp>
      <p:pic>
        <p:nvPicPr>
          <p:cNvPr id="5" name="Kép 4" descr="A képen szöveg, védőöltözet látható&#10;&#10;Automatikusan generált leírás">
            <a:extLst>
              <a:ext uri="{FF2B5EF4-FFF2-40B4-BE49-F238E27FC236}">
                <a16:creationId xmlns:a16="http://schemas.microsoft.com/office/drawing/2014/main" id="{2B8C59BC-B7A3-7B4B-A80C-AC4FBDD22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945" y="2997209"/>
            <a:ext cx="3461225" cy="2971009"/>
          </a:xfrm>
          <a:prstGeom prst="rect">
            <a:avLst/>
          </a:prstGeom>
        </p:spPr>
      </p:pic>
      <p:pic>
        <p:nvPicPr>
          <p:cNvPr id="7" name="Kép 6" descr="A képen étel, beltéri, ital, desszert látható&#10;&#10;Automatikusan generált leírás">
            <a:extLst>
              <a:ext uri="{FF2B5EF4-FFF2-40B4-BE49-F238E27FC236}">
                <a16:creationId xmlns:a16="http://schemas.microsoft.com/office/drawing/2014/main" id="{CE01CC70-AEDC-9548-B710-19EE14A0C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702" y="3177618"/>
            <a:ext cx="3712425" cy="246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14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35CA91-F4AC-8143-BFD5-A0281C837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C00000"/>
                </a:solidFill>
              </a:rPr>
              <a:t>Fiziológiai harapási magasság,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1938A1-6AAC-CF4A-BA56-567FD6D8A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404" y="1874520"/>
            <a:ext cx="9820456" cy="4480560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amikor a </a:t>
            </a:r>
            <a:r>
              <a:rPr lang="hu-HU" dirty="0" err="1"/>
              <a:t>mandibula</a:t>
            </a:r>
            <a:r>
              <a:rPr lang="hu-HU" dirty="0"/>
              <a:t> nyugalmi helyzetben van. Ez a harapási magasság az élet folyamán nem változik. Teljes foghiány esetén a fiziológiai harapási magasság rögzítése után kell befaragni a viaszsáncokat a fizikai harapási magasság meghatározásához, amely 2-3 mm-</a:t>
            </a:r>
            <a:r>
              <a:rPr lang="hu-HU" dirty="0" err="1"/>
              <a:t>rel</a:t>
            </a:r>
            <a:r>
              <a:rPr lang="hu-HU" dirty="0"/>
              <a:t> kisebb, összeengedett magasság.</a:t>
            </a:r>
          </a:p>
          <a:p>
            <a:r>
              <a:rPr lang="hu-HU" dirty="0"/>
              <a:t> </a:t>
            </a:r>
            <a:r>
              <a:rPr lang="hu-HU" b="1" dirty="0">
                <a:solidFill>
                  <a:srgbClr val="C00000"/>
                </a:solidFill>
              </a:rPr>
              <a:t>Az állkapocs </a:t>
            </a:r>
            <a:r>
              <a:rPr lang="hu-HU" b="1" dirty="0" err="1">
                <a:solidFill>
                  <a:srgbClr val="C00000"/>
                </a:solidFill>
              </a:rPr>
              <a:t>záróharapásos</a:t>
            </a:r>
            <a:r>
              <a:rPr lang="hu-HU" b="1" dirty="0">
                <a:solidFill>
                  <a:srgbClr val="C00000"/>
                </a:solidFill>
              </a:rPr>
              <a:t> helyzete a </a:t>
            </a:r>
            <a:r>
              <a:rPr lang="hu-HU" b="1" u="sng" dirty="0">
                <a:solidFill>
                  <a:srgbClr val="C00000"/>
                </a:solidFill>
              </a:rPr>
              <a:t>fizikai harapási magasság</a:t>
            </a:r>
            <a:r>
              <a:rPr lang="hu-HU" u="sng" dirty="0"/>
              <a:t>. </a:t>
            </a:r>
            <a:r>
              <a:rPr lang="hu-HU" dirty="0"/>
              <a:t>Fogak meglétekor ez a </a:t>
            </a:r>
            <a:r>
              <a:rPr lang="hu-HU" dirty="0" err="1"/>
              <a:t>mandibula</a:t>
            </a:r>
            <a:r>
              <a:rPr lang="hu-HU" dirty="0"/>
              <a:t> lehetséges legfelső helyzete, ilyenkor a legkisebb a távolság az állcsontok között. A maradék fogak nagy felülettel érintkeznek egymással. A fizikai harapási magasság az élet folyamán változik.</a:t>
            </a:r>
          </a:p>
          <a:p>
            <a:r>
              <a:rPr lang="hu-HU" dirty="0"/>
              <a:t>A </a:t>
            </a:r>
            <a:r>
              <a:rPr lang="hu-HU" dirty="0" err="1"/>
              <a:t>habituális</a:t>
            </a:r>
            <a:r>
              <a:rPr lang="hu-HU" dirty="0"/>
              <a:t> harapási magasság (fizikai) az élet folyamán kialakult, megszokott magasság.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97648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9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BB4A288-31AD-48C2-B51A-26D773DE2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artalom helye 6" descr="A képen szöveg, térkép, beltéri látható&#10;&#10;Automatikusan generált leírás">
            <a:extLst>
              <a:ext uri="{FF2B5EF4-FFF2-40B4-BE49-F238E27FC236}">
                <a16:creationId xmlns:a16="http://schemas.microsoft.com/office/drawing/2014/main" id="{9C2F6F85-68B6-AA47-9130-FC3EFA818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2" r="8583" b="-1"/>
          <a:stretch/>
        </p:blipFill>
        <p:spPr>
          <a:xfrm>
            <a:off x="571500" y="566144"/>
            <a:ext cx="10210801" cy="5702833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F36FF0C2-1368-4678-BFE9-F06C8370B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69445" y="41005"/>
            <a:ext cx="952998" cy="6797768"/>
            <a:chOff x="11084465" y="29503"/>
            <a:chExt cx="952998" cy="6797768"/>
          </a:xfrm>
          <a:solidFill>
            <a:schemeClr val="bg2">
              <a:lumMod val="90000"/>
            </a:schemeClr>
          </a:solidFill>
        </p:grpSpPr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8AA07C56-137F-4036-AA62-DFAD3220BB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22617" y="44533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99EDAC04-A9E6-483F-A558-95AE3322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3845" y="65544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B24B08F8-86A7-46CF-B135-85BC89E6C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79248" y="171177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7">
              <a:extLst>
                <a:ext uri="{FF2B5EF4-FFF2-40B4-BE49-F238E27FC236}">
                  <a16:creationId xmlns:a16="http://schemas.microsoft.com/office/drawing/2014/main" id="{305C79E4-50EB-4252-9ED5-4E6746CF9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07653" y="353284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30">
              <a:extLst>
                <a:ext uri="{FF2B5EF4-FFF2-40B4-BE49-F238E27FC236}">
                  <a16:creationId xmlns:a16="http://schemas.microsoft.com/office/drawing/2014/main" id="{DB9EF8C6-625B-4D05-9F40-1148F344E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082447" y="6380463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3">
              <a:extLst>
                <a:ext uri="{FF2B5EF4-FFF2-40B4-BE49-F238E27FC236}">
                  <a16:creationId xmlns:a16="http://schemas.microsoft.com/office/drawing/2014/main" id="{0BA3E572-C292-4182-9C48-64E749938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00148" y="671795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1">
              <a:extLst>
                <a:ext uri="{FF2B5EF4-FFF2-40B4-BE49-F238E27FC236}">
                  <a16:creationId xmlns:a16="http://schemas.microsoft.com/office/drawing/2014/main" id="{C808C642-A448-4334-A45D-298E19523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8707" y="647057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3">
              <a:extLst>
                <a:ext uri="{FF2B5EF4-FFF2-40B4-BE49-F238E27FC236}">
                  <a16:creationId xmlns:a16="http://schemas.microsoft.com/office/drawing/2014/main" id="{50A0B194-227C-471A-9007-E04C1B2A6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9540" y="620594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5">
              <a:extLst>
                <a:ext uri="{FF2B5EF4-FFF2-40B4-BE49-F238E27FC236}">
                  <a16:creationId xmlns:a16="http://schemas.microsoft.com/office/drawing/2014/main" id="{01503FB7-35F4-452A-AA13-FA9B73956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6135" y="600613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6">
              <a:extLst>
                <a:ext uri="{FF2B5EF4-FFF2-40B4-BE49-F238E27FC236}">
                  <a16:creationId xmlns:a16="http://schemas.microsoft.com/office/drawing/2014/main" id="{A7428F14-26D7-4251-B0D7-13ED3363B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8119" y="510640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57">
              <a:extLst>
                <a:ext uri="{FF2B5EF4-FFF2-40B4-BE49-F238E27FC236}">
                  <a16:creationId xmlns:a16="http://schemas.microsoft.com/office/drawing/2014/main" id="{0E380A7C-6EA8-42E7-A052-CC1F301CB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90238" y="577190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0">
              <a:extLst>
                <a:ext uri="{FF2B5EF4-FFF2-40B4-BE49-F238E27FC236}">
                  <a16:creationId xmlns:a16="http://schemas.microsoft.com/office/drawing/2014/main" id="{E45EC6E9-E9FB-414B-916B-1A4F397CCE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5305" y="556659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61">
              <a:extLst>
                <a:ext uri="{FF2B5EF4-FFF2-40B4-BE49-F238E27FC236}">
                  <a16:creationId xmlns:a16="http://schemas.microsoft.com/office/drawing/2014/main" id="{246B8861-C096-4519-B056-40D9F3D57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52805" y="530204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79">
              <a:extLst>
                <a:ext uri="{FF2B5EF4-FFF2-40B4-BE49-F238E27FC236}">
                  <a16:creationId xmlns:a16="http://schemas.microsoft.com/office/drawing/2014/main" id="{8FB4DB52-8534-409C-99C2-15A5B4B7D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18872" y="664902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0">
              <a:extLst>
                <a:ext uri="{FF2B5EF4-FFF2-40B4-BE49-F238E27FC236}">
                  <a16:creationId xmlns:a16="http://schemas.microsoft.com/office/drawing/2014/main" id="{9DC9CA5F-8A82-4023-976E-F75636887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9356" y="635653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1">
              <a:extLst>
                <a:ext uri="{FF2B5EF4-FFF2-40B4-BE49-F238E27FC236}">
                  <a16:creationId xmlns:a16="http://schemas.microsoft.com/office/drawing/2014/main" id="{51B27B7C-9F3B-45E9-B20B-1ADA12E2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39941" y="524538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2">
              <a:extLst>
                <a:ext uri="{FF2B5EF4-FFF2-40B4-BE49-F238E27FC236}">
                  <a16:creationId xmlns:a16="http://schemas.microsoft.com/office/drawing/2014/main" id="{3C052CD9-53CD-418A-BADE-A89B108DA1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4511" y="5489055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3">
              <a:extLst>
                <a:ext uri="{FF2B5EF4-FFF2-40B4-BE49-F238E27FC236}">
                  <a16:creationId xmlns:a16="http://schemas.microsoft.com/office/drawing/2014/main" id="{AB40D02E-FFB3-4513-B68F-19D5F87BE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69296" y="5715712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9">
              <a:extLst>
                <a:ext uri="{FF2B5EF4-FFF2-40B4-BE49-F238E27FC236}">
                  <a16:creationId xmlns:a16="http://schemas.microsoft.com/office/drawing/2014/main" id="{4E0CF1B4-7350-45D3-AA67-23D3DA144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52595" y="6058911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0">
              <a:extLst>
                <a:ext uri="{FF2B5EF4-FFF2-40B4-BE49-F238E27FC236}">
                  <a16:creationId xmlns:a16="http://schemas.microsoft.com/office/drawing/2014/main" id="{BCFB5000-DB4D-4D2B-B5A9-E4DC57DA2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44150" y="5453670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5">
              <a:extLst>
                <a:ext uri="{FF2B5EF4-FFF2-40B4-BE49-F238E27FC236}">
                  <a16:creationId xmlns:a16="http://schemas.microsoft.com/office/drawing/2014/main" id="{10583E8C-B65B-44DE-AB4C-50739C275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792501" y="551155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7">
              <a:extLst>
                <a:ext uri="{FF2B5EF4-FFF2-40B4-BE49-F238E27FC236}">
                  <a16:creationId xmlns:a16="http://schemas.microsoft.com/office/drawing/2014/main" id="{9EDC808B-6650-4B67-AFBF-66C035A86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03807" y="523591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8">
              <a:extLst>
                <a:ext uri="{FF2B5EF4-FFF2-40B4-BE49-F238E27FC236}">
                  <a16:creationId xmlns:a16="http://schemas.microsoft.com/office/drawing/2014/main" id="{188B201A-7DC8-4D7A-97B6-D8044588C5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24688" y="631609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9">
              <a:extLst>
                <a:ext uri="{FF2B5EF4-FFF2-40B4-BE49-F238E27FC236}">
                  <a16:creationId xmlns:a16="http://schemas.microsoft.com/office/drawing/2014/main" id="{E60F1A42-D89E-46D0-BC94-E40CE8938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08704" y="580142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1">
              <a:extLst>
                <a:ext uri="{FF2B5EF4-FFF2-40B4-BE49-F238E27FC236}">
                  <a16:creationId xmlns:a16="http://schemas.microsoft.com/office/drawing/2014/main" id="{5FEC35CE-44F6-46DC-933C-E30C32583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3689" y="6070485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2">
              <a:extLst>
                <a:ext uri="{FF2B5EF4-FFF2-40B4-BE49-F238E27FC236}">
                  <a16:creationId xmlns:a16="http://schemas.microsoft.com/office/drawing/2014/main" id="{80E6833F-4096-4C39-87A1-D1C13F7B9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2486" y="659761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22">
              <a:extLst>
                <a:ext uri="{FF2B5EF4-FFF2-40B4-BE49-F238E27FC236}">
                  <a16:creationId xmlns:a16="http://schemas.microsoft.com/office/drawing/2014/main" id="{C7FA2BEA-6139-4CC0-9077-53F3E770D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32857" y="61551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B8FF5505-741C-4F51-8085-FA6BEE6D3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3671" y="413663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0CC1EAAD-EC93-467A-9F9F-081C46DA5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6668" y="307633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E4D416D8-950B-46A4-BE7C-B8F15C96A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99576" y="207003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7951D665-8157-4D6B-922C-A1900B577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07468" y="28583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29F5F3A4-D45D-4658-AB98-99B4B4A4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2039" y="1389379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014794A8-7E72-486F-8FA4-27526B180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39516" y="4357073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45C1B2B9-25BC-4581-957B-C68ECDC71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9441" y="2569203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841147DE-C257-4ECB-9E2A-64910119D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3788" y="2315841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988A74A0-9CF0-4363-B47C-8F7A1D864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5280" y="485914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98682529-A56F-4F0E-B250-68E8C5AE3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2039" y="118185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B8D68705-B8DF-4E6C-BB40-8517E89E5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33871" y="1845067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8DD7573C-717E-403E-B71D-9BCACDAB2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3373" y="337318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5">
              <a:extLst>
                <a:ext uri="{FF2B5EF4-FFF2-40B4-BE49-F238E27FC236}">
                  <a16:creationId xmlns:a16="http://schemas.microsoft.com/office/drawing/2014/main" id="{D4194B4D-7157-4ACF-95DC-D7AF0A695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52232" y="1599401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6">
              <a:extLst>
                <a:ext uri="{FF2B5EF4-FFF2-40B4-BE49-F238E27FC236}">
                  <a16:creationId xmlns:a16="http://schemas.microsoft.com/office/drawing/2014/main" id="{5D8F0A7C-354E-4FE2-B794-45E818F1B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6212" y="4626521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id="{CB85A072-967A-4698-A424-354CE2035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1483" y="3610834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id="{8DA02448-8B5C-4AC9-BDD5-14770E75F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60404" y="384348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id="{AD010EBD-511F-45F4-BB35-0C2CFB774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8882" y="920437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2">
              <a:extLst>
                <a:ext uri="{FF2B5EF4-FFF2-40B4-BE49-F238E27FC236}">
                  <a16:creationId xmlns:a16="http://schemas.microsoft.com/office/drawing/2014/main" id="{F1124E4C-C7DB-4951-873E-C80F170A2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53136" y="451325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3">
              <a:extLst>
                <a:ext uri="{FF2B5EF4-FFF2-40B4-BE49-F238E27FC236}">
                  <a16:creationId xmlns:a16="http://schemas.microsoft.com/office/drawing/2014/main" id="{B9EE9131-6E1F-470B-B22B-60EACE2889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3887" y="3292339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4">
              <a:extLst>
                <a:ext uri="{FF2B5EF4-FFF2-40B4-BE49-F238E27FC236}">
                  <a16:creationId xmlns:a16="http://schemas.microsoft.com/office/drawing/2014/main" id="{E46F449B-1590-472C-86DA-EB4E44AB6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87119" y="475626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5">
              <a:extLst>
                <a:ext uri="{FF2B5EF4-FFF2-40B4-BE49-F238E27FC236}">
                  <a16:creationId xmlns:a16="http://schemas.microsoft.com/office/drawing/2014/main" id="{8EBE2813-0BAB-41DC-96D3-C3688D4C5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2438" y="363346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6">
              <a:extLst>
                <a:ext uri="{FF2B5EF4-FFF2-40B4-BE49-F238E27FC236}">
                  <a16:creationId xmlns:a16="http://schemas.microsoft.com/office/drawing/2014/main" id="{A11A26A2-8C23-4F7E-9D71-54E87A043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4909" y="2054390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7">
              <a:extLst>
                <a:ext uri="{FF2B5EF4-FFF2-40B4-BE49-F238E27FC236}">
                  <a16:creationId xmlns:a16="http://schemas.microsoft.com/office/drawing/2014/main" id="{148900A8-18D9-433E-BA76-880B7509D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98145" y="2831840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8">
              <a:extLst>
                <a:ext uri="{FF2B5EF4-FFF2-40B4-BE49-F238E27FC236}">
                  <a16:creationId xmlns:a16="http://schemas.microsoft.com/office/drawing/2014/main" id="{03EA20F8-80B4-406A-82F3-B78F8AAB3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3292" y="4168868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9">
              <a:extLst>
                <a:ext uri="{FF2B5EF4-FFF2-40B4-BE49-F238E27FC236}">
                  <a16:creationId xmlns:a16="http://schemas.microsoft.com/office/drawing/2014/main" id="{1AC69F26-3D5A-412D-9B24-069B1608F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4792" y="1772145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0">
              <a:extLst>
                <a:ext uri="{FF2B5EF4-FFF2-40B4-BE49-F238E27FC236}">
                  <a16:creationId xmlns:a16="http://schemas.microsoft.com/office/drawing/2014/main" id="{3FC53C49-A9EC-4769-8F1C-CAF2163FE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3871" y="1216307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1">
              <a:extLst>
                <a:ext uri="{FF2B5EF4-FFF2-40B4-BE49-F238E27FC236}">
                  <a16:creationId xmlns:a16="http://schemas.microsoft.com/office/drawing/2014/main" id="{E306E0D3-EEA9-4BD5-97D0-B407DC077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6541" y="231401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2">
              <a:extLst>
                <a:ext uri="{FF2B5EF4-FFF2-40B4-BE49-F238E27FC236}">
                  <a16:creationId xmlns:a16="http://schemas.microsoft.com/office/drawing/2014/main" id="{3DA4D402-E6F2-44EF-B3C2-035BBE799D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9804" y="254087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3">
              <a:extLst>
                <a:ext uri="{FF2B5EF4-FFF2-40B4-BE49-F238E27FC236}">
                  <a16:creationId xmlns:a16="http://schemas.microsoft.com/office/drawing/2014/main" id="{685A00C5-F801-4DCE-A740-60116110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4678" y="3047034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4">
              <a:extLst>
                <a:ext uri="{FF2B5EF4-FFF2-40B4-BE49-F238E27FC236}">
                  <a16:creationId xmlns:a16="http://schemas.microsoft.com/office/drawing/2014/main" id="{AD81D144-1049-4F07-B64A-494595AEF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30776" y="143003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5">
              <a:extLst>
                <a:ext uri="{FF2B5EF4-FFF2-40B4-BE49-F238E27FC236}">
                  <a16:creationId xmlns:a16="http://schemas.microsoft.com/office/drawing/2014/main" id="{7AF2D738-D1B9-4216-A4C9-1AEA74978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4628" y="5018066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7">
              <a:extLst>
                <a:ext uri="{FF2B5EF4-FFF2-40B4-BE49-F238E27FC236}">
                  <a16:creationId xmlns:a16="http://schemas.microsoft.com/office/drawing/2014/main" id="{ACCAEBED-349A-4A9F-ABE6-C218E13DA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6342" y="385704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5">
              <a:extLst>
                <a:ext uri="{FF2B5EF4-FFF2-40B4-BE49-F238E27FC236}">
                  <a16:creationId xmlns:a16="http://schemas.microsoft.com/office/drawing/2014/main" id="{449E2683-98C3-4578-93E8-6740F1D2C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4010" y="1007196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7">
              <a:extLst>
                <a:ext uri="{FF2B5EF4-FFF2-40B4-BE49-F238E27FC236}">
                  <a16:creationId xmlns:a16="http://schemas.microsoft.com/office/drawing/2014/main" id="{F2DD3CED-5338-4ED7-9411-2026EE24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9442" y="790690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8">
              <a:extLst>
                <a:ext uri="{FF2B5EF4-FFF2-40B4-BE49-F238E27FC236}">
                  <a16:creationId xmlns:a16="http://schemas.microsoft.com/office/drawing/2014/main" id="{939A6FE0-5D9F-4E14-A644-400D02E10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87374" y="182832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1">
              <a:extLst>
                <a:ext uri="{FF2B5EF4-FFF2-40B4-BE49-F238E27FC236}">
                  <a16:creationId xmlns:a16="http://schemas.microsoft.com/office/drawing/2014/main" id="{8DD21398-3558-4594-BCBB-4812E953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5835" y="4740844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2">
              <a:extLst>
                <a:ext uri="{FF2B5EF4-FFF2-40B4-BE49-F238E27FC236}">
                  <a16:creationId xmlns:a16="http://schemas.microsoft.com/office/drawing/2014/main" id="{C0467C36-997C-428D-8B2C-4194971C1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43618" y="5014918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3">
              <a:extLst>
                <a:ext uri="{FF2B5EF4-FFF2-40B4-BE49-F238E27FC236}">
                  <a16:creationId xmlns:a16="http://schemas.microsoft.com/office/drawing/2014/main" id="{7A3A1CB8-A3D2-48F9-8D47-3E0E9C36F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8432" y="422210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4">
              <a:extLst>
                <a:ext uri="{FF2B5EF4-FFF2-40B4-BE49-F238E27FC236}">
                  <a16:creationId xmlns:a16="http://schemas.microsoft.com/office/drawing/2014/main" id="{F0EBEBD0-4EA8-4560-9921-BF43DC7B4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72692" y="211625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5">
              <a:extLst>
                <a:ext uri="{FF2B5EF4-FFF2-40B4-BE49-F238E27FC236}">
                  <a16:creationId xmlns:a16="http://schemas.microsoft.com/office/drawing/2014/main" id="{C54EC822-DFA6-4D93-8DC8-DC0A84029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378" y="448735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6">
              <a:extLst>
                <a:ext uri="{FF2B5EF4-FFF2-40B4-BE49-F238E27FC236}">
                  <a16:creationId xmlns:a16="http://schemas.microsoft.com/office/drawing/2014/main" id="{D65DCD79-2FDE-464F-A79B-10BB33DAF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0093" y="390257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7">
              <a:extLst>
                <a:ext uri="{FF2B5EF4-FFF2-40B4-BE49-F238E27FC236}">
                  <a16:creationId xmlns:a16="http://schemas.microsoft.com/office/drawing/2014/main" id="{ACC6CC67-1A50-4D24-9119-85096ADA9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359" y="2680665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8">
              <a:extLst>
                <a:ext uri="{FF2B5EF4-FFF2-40B4-BE49-F238E27FC236}">
                  <a16:creationId xmlns:a16="http://schemas.microsoft.com/office/drawing/2014/main" id="{986891AA-2CD6-4DCC-8B50-D24F0162E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410" y="324155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00E2F201-70C1-4ED3-829B-EB59E952E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51512" y="2915059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0">
              <a:extLst>
                <a:ext uri="{FF2B5EF4-FFF2-40B4-BE49-F238E27FC236}">
                  <a16:creationId xmlns:a16="http://schemas.microsoft.com/office/drawing/2014/main" id="{A6DD6332-E461-4F10-8D82-AB5B0A7E5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4501" y="359842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6AE8F5D2-BE5E-4B80-8FBC-641F2973B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0037" y="240246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2">
              <a:extLst>
                <a:ext uri="{FF2B5EF4-FFF2-40B4-BE49-F238E27FC236}">
                  <a16:creationId xmlns:a16="http://schemas.microsoft.com/office/drawing/2014/main" id="{6DECA84D-7932-41AC-8542-012632996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00694" y="1824126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3">
              <a:extLst>
                <a:ext uri="{FF2B5EF4-FFF2-40B4-BE49-F238E27FC236}">
                  <a16:creationId xmlns:a16="http://schemas.microsoft.com/office/drawing/2014/main" id="{C1A6F2B1-82E1-4AEF-BCBB-9ADBB338D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8291" y="15504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4">
              <a:extLst>
                <a:ext uri="{FF2B5EF4-FFF2-40B4-BE49-F238E27FC236}">
                  <a16:creationId xmlns:a16="http://schemas.microsoft.com/office/drawing/2014/main" id="{403C258E-F8DE-43B9-AF08-897A81D33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16643" y="511663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3">
              <a:extLst>
                <a:ext uri="{FF2B5EF4-FFF2-40B4-BE49-F238E27FC236}">
                  <a16:creationId xmlns:a16="http://schemas.microsoft.com/office/drawing/2014/main" id="{BBE141A3-0570-4483-93D5-301BE7ECB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2643" y="272545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4">
              <a:extLst>
                <a:ext uri="{FF2B5EF4-FFF2-40B4-BE49-F238E27FC236}">
                  <a16:creationId xmlns:a16="http://schemas.microsoft.com/office/drawing/2014/main" id="{6C3E05F9-E50D-4BCF-91BC-01D59C961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2783" y="396240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5">
              <a:extLst>
                <a:ext uri="{FF2B5EF4-FFF2-40B4-BE49-F238E27FC236}">
                  <a16:creationId xmlns:a16="http://schemas.microsoft.com/office/drawing/2014/main" id="{CD932AE2-2A3D-433E-B718-28ED727D2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8496" y="3299546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7">
              <a:extLst>
                <a:ext uri="{FF2B5EF4-FFF2-40B4-BE49-F238E27FC236}">
                  <a16:creationId xmlns:a16="http://schemas.microsoft.com/office/drawing/2014/main" id="{8D09562E-0B00-4C95-A7C2-577F67EA5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80294" y="1603867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8">
              <a:extLst>
                <a:ext uri="{FF2B5EF4-FFF2-40B4-BE49-F238E27FC236}">
                  <a16:creationId xmlns:a16="http://schemas.microsoft.com/office/drawing/2014/main" id="{513CB7FD-DC7A-4CF7-B050-F3FD4B6DA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9900" y="906357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9">
              <a:extLst>
                <a:ext uri="{FF2B5EF4-FFF2-40B4-BE49-F238E27FC236}">
                  <a16:creationId xmlns:a16="http://schemas.microsoft.com/office/drawing/2014/main" id="{4B87A25A-B78E-40BA-8964-AA0D84460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8177" y="1175595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20">
              <a:extLst>
                <a:ext uri="{FF2B5EF4-FFF2-40B4-BE49-F238E27FC236}">
                  <a16:creationId xmlns:a16="http://schemas.microsoft.com/office/drawing/2014/main" id="{BD55937F-97E3-4FB7-906A-827A5690B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1828" y="388053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21">
              <a:extLst>
                <a:ext uri="{FF2B5EF4-FFF2-40B4-BE49-F238E27FC236}">
                  <a16:creationId xmlns:a16="http://schemas.microsoft.com/office/drawing/2014/main" id="{68D68F87-9FC4-4F32-911C-65A5B8B743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8379" y="12012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00">
              <a:extLst>
                <a:ext uri="{FF2B5EF4-FFF2-40B4-BE49-F238E27FC236}">
                  <a16:creationId xmlns:a16="http://schemas.microsoft.com/office/drawing/2014/main" id="{DDEAB08E-18C9-4C44-82FD-1ACAD9A6E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4500" y="4682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4924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EE7B8D-2E49-D44A-A943-3A9F59B61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Artikulátorok</a:t>
            </a:r>
            <a:r>
              <a:rPr lang="hu-HU" dirty="0"/>
              <a:t> fajtái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1DFB6B8-B053-704F-BB22-1E3E93379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39" y="1874520"/>
            <a:ext cx="10368365" cy="4983480"/>
          </a:xfrm>
        </p:spPr>
        <p:txBody>
          <a:bodyPr>
            <a:normAutofit fontScale="85000" lnSpcReduction="10000"/>
          </a:bodyPr>
          <a:lstStyle/>
          <a:p>
            <a:r>
              <a:rPr lang="hu-HU" dirty="0"/>
              <a:t>A harapási sablon segítségével az állcsontok egymáshoz viszonyuló helyzetét </a:t>
            </a:r>
            <a:r>
              <a:rPr lang="hu-HU" b="1" dirty="0" err="1">
                <a:solidFill>
                  <a:srgbClr val="C00000"/>
                </a:solidFill>
              </a:rPr>
              <a:t>artikulátorban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dirty="0"/>
              <a:t>rögzítik. Az </a:t>
            </a:r>
            <a:r>
              <a:rPr lang="hu-HU" dirty="0" err="1"/>
              <a:t>artiklulátorok</a:t>
            </a:r>
            <a:r>
              <a:rPr lang="hu-HU" dirty="0"/>
              <a:t> képesek az állcsontok mozgásait is modellezni.</a:t>
            </a:r>
          </a:p>
          <a:p>
            <a:r>
              <a:rPr lang="hu-HU" dirty="0"/>
              <a:t>Kezdetben </a:t>
            </a:r>
            <a:r>
              <a:rPr lang="hu-HU" b="1" dirty="0" err="1">
                <a:solidFill>
                  <a:srgbClr val="C00000"/>
                </a:solidFill>
              </a:rPr>
              <a:t>okkludorokat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dirty="0"/>
              <a:t>használtak, majd </a:t>
            </a:r>
          </a:p>
          <a:p>
            <a:pPr lvl="1"/>
            <a:r>
              <a:rPr lang="hu-HU" dirty="0"/>
              <a:t>	középértékű </a:t>
            </a:r>
            <a:r>
              <a:rPr lang="hu-HU" dirty="0" err="1"/>
              <a:t>artikulátor</a:t>
            </a:r>
            <a:r>
              <a:rPr lang="hu-HU" dirty="0"/>
              <a:t>, </a:t>
            </a:r>
          </a:p>
          <a:p>
            <a:pPr lvl="1"/>
            <a:r>
              <a:rPr lang="hu-HU" dirty="0"/>
              <a:t>	a részleges egyéni értékekre beállított </a:t>
            </a:r>
            <a:r>
              <a:rPr lang="hu-HU" dirty="0" err="1"/>
              <a:t>artikulátor</a:t>
            </a:r>
            <a:r>
              <a:rPr lang="hu-HU" dirty="0"/>
              <a:t>, és </a:t>
            </a:r>
          </a:p>
          <a:p>
            <a:pPr lvl="1"/>
            <a:r>
              <a:rPr lang="hu-HU" dirty="0"/>
              <a:t>	a teljes egyéni értékű </a:t>
            </a:r>
            <a:r>
              <a:rPr lang="hu-HU" dirty="0" err="1"/>
              <a:t>artikulátor</a:t>
            </a:r>
            <a:r>
              <a:rPr lang="hu-HU" dirty="0"/>
              <a:t>. </a:t>
            </a:r>
          </a:p>
          <a:p>
            <a:r>
              <a:rPr lang="hu-HU" dirty="0"/>
              <a:t>Az </a:t>
            </a:r>
            <a:r>
              <a:rPr lang="hu-HU" b="1" dirty="0" err="1"/>
              <a:t>okkludorok</a:t>
            </a:r>
            <a:r>
              <a:rPr lang="hu-HU" dirty="0"/>
              <a:t> csak nyitó-csukó mozdulatokra voltak képesek, </a:t>
            </a:r>
          </a:p>
          <a:p>
            <a:r>
              <a:rPr lang="hu-HU" dirty="0"/>
              <a:t>a </a:t>
            </a:r>
            <a:r>
              <a:rPr lang="hu-HU" b="1" dirty="0"/>
              <a:t>középértékű illetve a korszerű </a:t>
            </a:r>
            <a:r>
              <a:rPr lang="hu-HU" b="1" dirty="0" err="1"/>
              <a:t>artikulátorok</a:t>
            </a:r>
            <a:r>
              <a:rPr lang="hu-HU" b="1" dirty="0"/>
              <a:t> </a:t>
            </a:r>
            <a:r>
              <a:rPr lang="hu-HU" dirty="0"/>
              <a:t>már különböző </a:t>
            </a:r>
            <a:r>
              <a:rPr lang="hu-HU" dirty="0">
                <a:solidFill>
                  <a:srgbClr val="C00000"/>
                </a:solidFill>
              </a:rPr>
              <a:t>mozgásokat is tudnak modellezni. </a:t>
            </a:r>
          </a:p>
          <a:p>
            <a:r>
              <a:rPr lang="hu-HU" dirty="0">
                <a:solidFill>
                  <a:schemeClr val="tx1"/>
                </a:solidFill>
              </a:rPr>
              <a:t>A középértékű </a:t>
            </a:r>
            <a:r>
              <a:rPr lang="hu-HU" dirty="0" err="1">
                <a:solidFill>
                  <a:schemeClr val="tx1"/>
                </a:solidFill>
              </a:rPr>
              <a:t>artikulátorok</a:t>
            </a:r>
            <a:r>
              <a:rPr lang="hu-HU" dirty="0">
                <a:solidFill>
                  <a:schemeClr val="tx1"/>
                </a:solidFill>
              </a:rPr>
              <a:t> alkalmasak arcíves átvitelre. </a:t>
            </a:r>
          </a:p>
          <a:p>
            <a:r>
              <a:rPr lang="hu-HU" b="1" dirty="0">
                <a:solidFill>
                  <a:srgbClr val="C00000"/>
                </a:solidFill>
              </a:rPr>
              <a:t>Egyéni értékű </a:t>
            </a:r>
            <a:r>
              <a:rPr lang="hu-HU" b="1" dirty="0" err="1">
                <a:solidFill>
                  <a:srgbClr val="C00000"/>
                </a:solidFill>
              </a:rPr>
              <a:t>artikulátorba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dirty="0"/>
              <a:t>beállíthatjuk a különböző rágópálya paraméterek –</a:t>
            </a:r>
            <a:r>
              <a:rPr lang="hu-HU" dirty="0" err="1"/>
              <a:t>condylus</a:t>
            </a:r>
            <a:r>
              <a:rPr lang="hu-HU" dirty="0"/>
              <a:t> </a:t>
            </a:r>
            <a:r>
              <a:rPr lang="hu-HU" dirty="0" err="1"/>
              <a:t>sagittalis</a:t>
            </a:r>
            <a:r>
              <a:rPr lang="hu-HU" dirty="0"/>
              <a:t>, </a:t>
            </a:r>
            <a:r>
              <a:rPr lang="hu-HU" dirty="0" err="1"/>
              <a:t>Bennett</a:t>
            </a:r>
            <a:r>
              <a:rPr lang="hu-HU" dirty="0"/>
              <a:t>-szög, </a:t>
            </a:r>
            <a:r>
              <a:rPr lang="hu-HU" dirty="0" err="1"/>
              <a:t>symphisis</a:t>
            </a:r>
            <a:r>
              <a:rPr lang="hu-HU" dirty="0"/>
              <a:t> </a:t>
            </a:r>
            <a:r>
              <a:rPr lang="hu-HU" dirty="0" err="1"/>
              <a:t>sagittalis</a:t>
            </a:r>
            <a:r>
              <a:rPr lang="hu-HU" dirty="0"/>
              <a:t> –fokokban mért értékeit.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99B5A62-959E-5349-B72B-4E8812966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357" y="2649285"/>
            <a:ext cx="1785999" cy="171697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0C46471-22F0-CD4B-A86A-27EA702B3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642" y="2555272"/>
            <a:ext cx="24384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0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99C033-D882-1F47-814B-2A5C39BD8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Arcív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3DDFE8D-800D-0F41-854C-6D8A07141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Az arcívvel történő egyéni értékű </a:t>
            </a:r>
            <a:r>
              <a:rPr lang="hu-HU" dirty="0" err="1"/>
              <a:t>artikulátorba</a:t>
            </a:r>
            <a:r>
              <a:rPr lang="hu-HU" dirty="0"/>
              <a:t> gipszelt mintákkal a bonyolultabb mozgáspályák beállítása is lehetséges.</a:t>
            </a:r>
          </a:p>
        </p:txBody>
      </p:sp>
      <p:pic>
        <p:nvPicPr>
          <p:cNvPr id="5" name="Kép 4" descr="A képen személy, nő látható&#10;&#10;Automatikusan generált leírás">
            <a:extLst>
              <a:ext uri="{FF2B5EF4-FFF2-40B4-BE49-F238E27FC236}">
                <a16:creationId xmlns:a16="http://schemas.microsoft.com/office/drawing/2014/main" id="{A5650E03-C9D9-B941-988A-BE386D9AF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09" y="3117747"/>
            <a:ext cx="2466754" cy="310811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EA4751E-1A9C-DF4A-B4BD-B5A24C8D6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195" y="3115377"/>
            <a:ext cx="3436995" cy="311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05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5697D25-3D98-4690-9E3D-C65732E5D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C634FA-4936-4EA7-9BFB-F34843C0F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283"/>
            <a:ext cx="12192000" cy="18640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CF180F1-465D-2E45-966B-768F30C9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1" y="648757"/>
            <a:ext cx="10492667" cy="1065321"/>
          </a:xfrm>
        </p:spPr>
        <p:txBody>
          <a:bodyPr>
            <a:normAutofit/>
          </a:bodyPr>
          <a:lstStyle/>
          <a:p>
            <a:r>
              <a:rPr lang="cs-CZ" sz="3700" b="1" dirty="0" err="1"/>
              <a:t>Állkapocs</a:t>
            </a:r>
            <a:r>
              <a:rPr lang="cs-CZ" sz="3700" b="1" dirty="0"/>
              <a:t> (mandibula) </a:t>
            </a:r>
            <a:r>
              <a:rPr lang="cs-CZ" sz="3700" b="1" dirty="0" err="1"/>
              <a:t>nyugalmi</a:t>
            </a:r>
            <a:r>
              <a:rPr lang="cs-CZ" sz="3700" b="1" dirty="0"/>
              <a:t> </a:t>
            </a:r>
            <a:r>
              <a:rPr lang="cs-CZ" sz="3700" b="1" dirty="0" err="1"/>
              <a:t>helyzete</a:t>
            </a:r>
            <a:r>
              <a:rPr lang="cs-CZ" sz="3700" dirty="0"/>
              <a:t>  </a:t>
            </a:r>
            <a:endParaRPr lang="hu-HU" sz="37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67C8D74-E729-8D42-9083-82C92828D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57" y="2371812"/>
            <a:ext cx="6498070" cy="3431551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cs-CZ" sz="1800" dirty="0"/>
              <a:t>a </a:t>
            </a:r>
            <a:r>
              <a:rPr lang="cs-CZ" sz="1800" dirty="0" err="1"/>
              <a:t>két</a:t>
            </a:r>
            <a:r>
              <a:rPr lang="cs-CZ" sz="1800" dirty="0"/>
              <a:t> </a:t>
            </a:r>
            <a:r>
              <a:rPr lang="cs-CZ" sz="1800" dirty="0" err="1"/>
              <a:t>ízületi</a:t>
            </a:r>
            <a:r>
              <a:rPr lang="cs-CZ" sz="1800" dirty="0"/>
              <a:t> </a:t>
            </a:r>
            <a:r>
              <a:rPr lang="cs-CZ" sz="1800" dirty="0" err="1"/>
              <a:t>fej</a:t>
            </a:r>
            <a:r>
              <a:rPr lang="cs-CZ" sz="1800" dirty="0"/>
              <a:t> </a:t>
            </a:r>
            <a:r>
              <a:rPr lang="cs-CZ" sz="1800" dirty="0" err="1"/>
              <a:t>szimmetrikusan</a:t>
            </a:r>
            <a:r>
              <a:rPr lang="cs-CZ" sz="1800" dirty="0"/>
              <a:t>, </a:t>
            </a:r>
            <a:r>
              <a:rPr lang="cs-CZ" sz="1800" dirty="0" err="1"/>
              <a:t>az</a:t>
            </a:r>
            <a:r>
              <a:rPr lang="cs-CZ" sz="1800" dirty="0"/>
              <a:t> </a:t>
            </a:r>
            <a:r>
              <a:rPr lang="cs-CZ" sz="1800" dirty="0" err="1"/>
              <a:t>ízvápa</a:t>
            </a:r>
            <a:r>
              <a:rPr lang="cs-CZ" sz="1800" dirty="0"/>
              <a:t> </a:t>
            </a:r>
            <a:r>
              <a:rPr lang="cs-CZ" sz="1800" dirty="0" err="1"/>
              <a:t>közepén</a:t>
            </a:r>
            <a:r>
              <a:rPr lang="cs-CZ" sz="1800" dirty="0"/>
              <a:t>, ún. </a:t>
            </a:r>
            <a:r>
              <a:rPr lang="cs-CZ" sz="1800" b="1" i="1" dirty="0" err="1">
                <a:solidFill>
                  <a:srgbClr val="C00000"/>
                </a:solidFill>
              </a:rPr>
              <a:t>Centrális</a:t>
            </a:r>
            <a:r>
              <a:rPr lang="cs-CZ" sz="1800" b="1" i="1" dirty="0">
                <a:solidFill>
                  <a:srgbClr val="C00000"/>
                </a:solidFill>
              </a:rPr>
              <a:t> </a:t>
            </a:r>
            <a:r>
              <a:rPr lang="cs-CZ" sz="1800" b="1" i="1" dirty="0" err="1">
                <a:solidFill>
                  <a:srgbClr val="C00000"/>
                </a:solidFill>
              </a:rPr>
              <a:t>relációban</a:t>
            </a:r>
            <a:r>
              <a:rPr lang="cs-CZ" sz="1800" dirty="0">
                <a:solidFill>
                  <a:srgbClr val="C00000"/>
                </a:solidFill>
              </a:rPr>
              <a:t> </a:t>
            </a:r>
            <a:r>
              <a:rPr lang="cs-CZ" sz="1800" dirty="0"/>
              <a:t>van, </a:t>
            </a:r>
            <a:r>
              <a:rPr lang="cs-CZ" sz="1800" dirty="0" err="1"/>
              <a:t>és</a:t>
            </a:r>
            <a:r>
              <a:rPr lang="cs-CZ" sz="1800" dirty="0"/>
              <a:t> </a:t>
            </a:r>
            <a:r>
              <a:rPr lang="cs-CZ" sz="1800" dirty="0" err="1"/>
              <a:t>az</a:t>
            </a:r>
            <a:r>
              <a:rPr lang="cs-CZ" sz="1800" dirty="0"/>
              <a:t> </a:t>
            </a:r>
            <a:r>
              <a:rPr lang="cs-CZ" sz="1800" dirty="0" err="1"/>
              <a:t>alsó</a:t>
            </a:r>
            <a:r>
              <a:rPr lang="cs-CZ" sz="1800" dirty="0"/>
              <a:t> </a:t>
            </a:r>
            <a:r>
              <a:rPr lang="cs-CZ" sz="1800" dirty="0" err="1"/>
              <a:t>és</a:t>
            </a:r>
            <a:r>
              <a:rPr lang="cs-CZ" sz="1800" dirty="0"/>
              <a:t> </a:t>
            </a:r>
            <a:r>
              <a:rPr lang="cs-CZ" sz="1800" dirty="0" err="1"/>
              <a:t>felső</a:t>
            </a:r>
            <a:r>
              <a:rPr lang="cs-CZ" sz="1800" dirty="0"/>
              <a:t> </a:t>
            </a:r>
            <a:r>
              <a:rPr lang="cs-CZ" sz="1800" dirty="0" err="1"/>
              <a:t>fogak</a:t>
            </a:r>
            <a:r>
              <a:rPr lang="cs-CZ" sz="1800" dirty="0"/>
              <a:t> </a:t>
            </a:r>
            <a:r>
              <a:rPr lang="cs-CZ" sz="1800" dirty="0" err="1"/>
              <a:t>rágófelszínei</a:t>
            </a:r>
            <a:r>
              <a:rPr lang="cs-CZ" sz="1800" dirty="0"/>
              <a:t> </a:t>
            </a:r>
            <a:r>
              <a:rPr lang="cs-CZ" sz="1800" dirty="0" err="1"/>
              <a:t>nem</a:t>
            </a:r>
            <a:r>
              <a:rPr lang="cs-CZ" sz="1800" dirty="0"/>
              <a:t> </a:t>
            </a:r>
            <a:r>
              <a:rPr lang="cs-CZ" sz="1800" dirty="0" err="1"/>
              <a:t>érintkeznek</a:t>
            </a:r>
            <a:r>
              <a:rPr lang="cs-CZ" sz="1800" dirty="0"/>
              <a:t> </a:t>
            </a:r>
            <a:r>
              <a:rPr lang="cs-CZ" sz="1800" dirty="0" err="1"/>
              <a:t>egymással</a:t>
            </a:r>
            <a:r>
              <a:rPr lang="cs-CZ" sz="1800" dirty="0"/>
              <a:t>, </a:t>
            </a:r>
            <a:r>
              <a:rPr lang="cs-CZ" sz="1800" dirty="0" err="1"/>
              <a:t>közöttük</a:t>
            </a:r>
            <a:r>
              <a:rPr lang="cs-CZ" sz="1800" dirty="0"/>
              <a:t> </a:t>
            </a:r>
            <a:r>
              <a:rPr lang="cs-CZ" sz="1800" dirty="0" err="1"/>
              <a:t>egyénenként</a:t>
            </a:r>
            <a:r>
              <a:rPr lang="cs-CZ" sz="1800" dirty="0"/>
              <a:t> </a:t>
            </a:r>
            <a:r>
              <a:rPr lang="cs-CZ" sz="1800" dirty="0" err="1"/>
              <a:t>változóan</a:t>
            </a:r>
            <a:r>
              <a:rPr lang="cs-CZ" sz="1800" dirty="0"/>
              <a:t> a </a:t>
            </a:r>
            <a:r>
              <a:rPr lang="cs-CZ" sz="1800" dirty="0" err="1"/>
              <a:t>molarisok</a:t>
            </a:r>
            <a:r>
              <a:rPr lang="cs-CZ" sz="1800" dirty="0"/>
              <a:t> </a:t>
            </a:r>
            <a:r>
              <a:rPr lang="cs-CZ" sz="1800" dirty="0" err="1"/>
              <a:t>tájékán</a:t>
            </a:r>
            <a:r>
              <a:rPr lang="cs-CZ" sz="1800" dirty="0"/>
              <a:t> </a:t>
            </a:r>
            <a:r>
              <a:rPr lang="cs-CZ" sz="1800" dirty="0" err="1"/>
              <a:t>kb</a:t>
            </a:r>
            <a:r>
              <a:rPr lang="cs-CZ" sz="1800" dirty="0"/>
              <a:t>. 1-4 mm-</a:t>
            </a:r>
            <a:r>
              <a:rPr lang="cs-CZ" sz="1800" dirty="0" err="1"/>
              <a:t>nyi</a:t>
            </a:r>
            <a:r>
              <a:rPr lang="cs-CZ" sz="1800" dirty="0"/>
              <a:t> </a:t>
            </a:r>
            <a:r>
              <a:rPr lang="cs-CZ" sz="1800" dirty="0" err="1"/>
              <a:t>távolság</a:t>
            </a:r>
            <a:r>
              <a:rPr lang="cs-CZ" sz="1800" dirty="0"/>
              <a:t> van. – </a:t>
            </a:r>
            <a:r>
              <a:rPr lang="cs-CZ" sz="1800" dirty="0" err="1"/>
              <a:t>Ez</a:t>
            </a:r>
            <a:r>
              <a:rPr lang="cs-CZ" sz="1800" dirty="0"/>
              <a:t> a </a:t>
            </a:r>
            <a:r>
              <a:rPr lang="cs-CZ" sz="1800" dirty="0" err="1"/>
              <a:t>rés</a:t>
            </a:r>
            <a:r>
              <a:rPr lang="cs-CZ" sz="1800" dirty="0"/>
              <a:t> </a:t>
            </a:r>
            <a:r>
              <a:rPr lang="cs-CZ" sz="1800" dirty="0" err="1"/>
              <a:t>az</a:t>
            </a:r>
            <a:r>
              <a:rPr lang="cs-CZ" sz="1800" dirty="0"/>
              <a:t> </a:t>
            </a:r>
            <a:r>
              <a:rPr lang="cs-CZ" sz="1800" b="1" u="sng" dirty="0" err="1"/>
              <a:t>interocclusalis</a:t>
            </a:r>
            <a:r>
              <a:rPr lang="cs-CZ" sz="1800" b="1" u="sng" dirty="0"/>
              <a:t> </a:t>
            </a:r>
            <a:r>
              <a:rPr lang="cs-CZ" sz="1800" b="1" u="sng" dirty="0" err="1"/>
              <a:t>térköz</a:t>
            </a:r>
            <a:r>
              <a:rPr lang="cs-CZ" sz="1800" dirty="0"/>
              <a:t>.</a:t>
            </a:r>
          </a:p>
          <a:p>
            <a:pPr>
              <a:lnSpc>
                <a:spcPct val="140000"/>
              </a:lnSpc>
            </a:pPr>
            <a:r>
              <a:rPr lang="hu-HU" sz="1800" dirty="0"/>
              <a:t>Nyugalmi helyzetben a </a:t>
            </a:r>
            <a:r>
              <a:rPr lang="hu-HU" sz="1800" dirty="0" err="1"/>
              <a:t>két</a:t>
            </a:r>
            <a:r>
              <a:rPr lang="hu-HU" sz="1800" dirty="0"/>
              <a:t> </a:t>
            </a:r>
            <a:r>
              <a:rPr lang="hu-HU" sz="1800" dirty="0" err="1"/>
              <a:t>állcsont</a:t>
            </a:r>
            <a:r>
              <a:rPr lang="hu-HU" sz="1800" dirty="0"/>
              <a:t> </a:t>
            </a:r>
            <a:r>
              <a:rPr lang="hu-HU" sz="1800" dirty="0" err="1"/>
              <a:t>közötti</a:t>
            </a:r>
            <a:r>
              <a:rPr lang="hu-HU" sz="1800" dirty="0"/>
              <a:t> </a:t>
            </a:r>
            <a:r>
              <a:rPr lang="hu-HU" sz="1800" dirty="0" err="1"/>
              <a:t>távolságot</a:t>
            </a:r>
            <a:r>
              <a:rPr lang="hu-HU" sz="1800" dirty="0"/>
              <a:t> </a:t>
            </a:r>
            <a:r>
              <a:rPr lang="hu-HU" sz="1800" b="1" dirty="0" err="1"/>
              <a:t>fiziológiai</a:t>
            </a:r>
            <a:r>
              <a:rPr lang="hu-HU" sz="1800" b="1" dirty="0"/>
              <a:t> </a:t>
            </a:r>
            <a:r>
              <a:rPr lang="hu-HU" sz="1800" b="1" dirty="0" err="1"/>
              <a:t>harapási</a:t>
            </a:r>
            <a:r>
              <a:rPr lang="hu-HU" sz="1800" b="1" dirty="0"/>
              <a:t> </a:t>
            </a:r>
            <a:r>
              <a:rPr lang="hu-HU" sz="1800" b="1" dirty="0" err="1"/>
              <a:t>magasságnak</a:t>
            </a:r>
            <a:r>
              <a:rPr lang="hu-HU" sz="1800" b="1" dirty="0"/>
              <a:t> </a:t>
            </a:r>
            <a:r>
              <a:rPr lang="hu-HU" sz="1800" b="1" dirty="0" err="1"/>
              <a:t>nevezzük</a:t>
            </a:r>
            <a:r>
              <a:rPr lang="hu-HU" sz="1800" dirty="0"/>
              <a:t>. </a:t>
            </a:r>
          </a:p>
          <a:p>
            <a:pPr>
              <a:lnSpc>
                <a:spcPct val="140000"/>
              </a:lnSpc>
            </a:pPr>
            <a:endParaRPr lang="hu-HU" sz="1600" dirty="0"/>
          </a:p>
        </p:txBody>
      </p:sp>
      <p:pic>
        <p:nvPicPr>
          <p:cNvPr id="6" name="Kép 5" descr="A képen személy látható&#10;&#10;Automatikusan generált leírás">
            <a:extLst>
              <a:ext uri="{FF2B5EF4-FFF2-40B4-BE49-F238E27FC236}">
                <a16:creationId xmlns:a16="http://schemas.microsoft.com/office/drawing/2014/main" id="{B0B3C0A0-038A-9C45-8E20-70230FC3B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212" y="2498437"/>
            <a:ext cx="4300971" cy="322572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9A3B735-54E2-4D95-A245-5BA856818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951" y="5916267"/>
            <a:ext cx="12062645" cy="539682"/>
            <a:chOff x="50951" y="5916267"/>
            <a:chExt cx="12062645" cy="539682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0AA7D8B6-D845-468C-AEEA-041E24C00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74587" y="6001132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11769E07-4D97-44F0-925C-A14602491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9334" y="5964936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E4A2189D-5B4E-42D2-B6E0-2A2CFBDA1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59830" y="628644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9">
              <a:extLst>
                <a:ext uri="{FF2B5EF4-FFF2-40B4-BE49-F238E27FC236}">
                  <a16:creationId xmlns:a16="http://schemas.microsoft.com/office/drawing/2014/main" id="{66FD54A5-B674-4D17-A65B-944971C78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9871" y="620636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0">
              <a:extLst>
                <a:ext uri="{FF2B5EF4-FFF2-40B4-BE49-F238E27FC236}">
                  <a16:creationId xmlns:a16="http://schemas.microsoft.com/office/drawing/2014/main" id="{B54F4C78-F4CD-4D0F-B253-88D228F6A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3557" y="5938924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1">
              <a:extLst>
                <a:ext uri="{FF2B5EF4-FFF2-40B4-BE49-F238E27FC236}">
                  <a16:creationId xmlns:a16="http://schemas.microsoft.com/office/drawing/2014/main" id="{FFFF9C25-70A8-42C2-A7DE-574D066DF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64487" y="59252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2">
              <a:extLst>
                <a:ext uri="{FF2B5EF4-FFF2-40B4-BE49-F238E27FC236}">
                  <a16:creationId xmlns:a16="http://schemas.microsoft.com/office/drawing/2014/main" id="{E98277E5-59FD-41F1-82B6-91AE3F11C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7629" y="5934219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3">
              <a:extLst>
                <a:ext uri="{FF2B5EF4-FFF2-40B4-BE49-F238E27FC236}">
                  <a16:creationId xmlns:a16="http://schemas.microsoft.com/office/drawing/2014/main" id="{14EBCE55-C6D3-4D3C-9F20-C4BD18A1C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5577" y="5916267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9">
              <a:extLst>
                <a:ext uri="{FF2B5EF4-FFF2-40B4-BE49-F238E27FC236}">
                  <a16:creationId xmlns:a16="http://schemas.microsoft.com/office/drawing/2014/main" id="{5D5866ED-D858-4C92-BA1D-48FAF7833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839" y="5933571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0">
              <a:extLst>
                <a:ext uri="{FF2B5EF4-FFF2-40B4-BE49-F238E27FC236}">
                  <a16:creationId xmlns:a16="http://schemas.microsoft.com/office/drawing/2014/main" id="{E87100F3-948D-4243-84CB-29EF2A39B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66124" y="6001132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5">
              <a:extLst>
                <a:ext uri="{FF2B5EF4-FFF2-40B4-BE49-F238E27FC236}">
                  <a16:creationId xmlns:a16="http://schemas.microsoft.com/office/drawing/2014/main" id="{D6649540-9040-4EEE-A0C4-572615E2A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7089" y="617657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7">
              <a:extLst>
                <a:ext uri="{FF2B5EF4-FFF2-40B4-BE49-F238E27FC236}">
                  <a16:creationId xmlns:a16="http://schemas.microsoft.com/office/drawing/2014/main" id="{3A896369-1B66-4309-8586-65CA1CD103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1801" y="620024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8">
              <a:extLst>
                <a:ext uri="{FF2B5EF4-FFF2-40B4-BE49-F238E27FC236}">
                  <a16:creationId xmlns:a16="http://schemas.microsoft.com/office/drawing/2014/main" id="{496CEF3A-A9D0-4437-A1DB-411327542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527" y="620024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id="{34CCF3A1-3274-4DB2-B7EF-219D0A5C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4654" y="620350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1">
              <a:extLst>
                <a:ext uri="{FF2B5EF4-FFF2-40B4-BE49-F238E27FC236}">
                  <a16:creationId xmlns:a16="http://schemas.microsoft.com/office/drawing/2014/main" id="{9A605FE2-6A58-494D-927A-B82AEC891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5893" y="621574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12">
              <a:extLst>
                <a:ext uri="{FF2B5EF4-FFF2-40B4-BE49-F238E27FC236}">
                  <a16:creationId xmlns:a16="http://schemas.microsoft.com/office/drawing/2014/main" id="{E1B36634-086A-4A82-8CAF-8110ECE64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065" y="59661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22">
              <a:extLst>
                <a:ext uri="{FF2B5EF4-FFF2-40B4-BE49-F238E27FC236}">
                  <a16:creationId xmlns:a16="http://schemas.microsoft.com/office/drawing/2014/main" id="{543B9DA6-0A96-4903-B621-240744036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05488" y="6316001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2">
              <a:extLst>
                <a:ext uri="{FF2B5EF4-FFF2-40B4-BE49-F238E27FC236}">
                  <a16:creationId xmlns:a16="http://schemas.microsoft.com/office/drawing/2014/main" id="{42763548-E8B0-4544-84B5-7B889ED77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99497" y="59510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3">
              <a:extLst>
                <a:ext uri="{FF2B5EF4-FFF2-40B4-BE49-F238E27FC236}">
                  <a16:creationId xmlns:a16="http://schemas.microsoft.com/office/drawing/2014/main" id="{1A45674C-6A86-4F7E-AE7E-6E5B851EA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10552" y="5972713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4">
              <a:extLst>
                <a:ext uri="{FF2B5EF4-FFF2-40B4-BE49-F238E27FC236}">
                  <a16:creationId xmlns:a16="http://schemas.microsoft.com/office/drawing/2014/main" id="{242E34B3-4E6E-4B6D-BBF4-4ECFB6D2E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50483" y="596575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5">
              <a:extLst>
                <a:ext uri="{FF2B5EF4-FFF2-40B4-BE49-F238E27FC236}">
                  <a16:creationId xmlns:a16="http://schemas.microsoft.com/office/drawing/2014/main" id="{8F84DCA9-8C6F-4F39-8103-2B8FA8EE3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91864" y="5983705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6">
              <a:extLst>
                <a:ext uri="{FF2B5EF4-FFF2-40B4-BE49-F238E27FC236}">
                  <a16:creationId xmlns:a16="http://schemas.microsoft.com/office/drawing/2014/main" id="{54980C00-FBE5-4175-B3B9-6087A03AE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49748" y="5974729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7">
              <a:extLst>
                <a:ext uri="{FF2B5EF4-FFF2-40B4-BE49-F238E27FC236}">
                  <a16:creationId xmlns:a16="http://schemas.microsoft.com/office/drawing/2014/main" id="{056A1AA1-39CA-4F27-90E5-6C61700B8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955742" y="5977993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8">
              <a:extLst>
                <a:ext uri="{FF2B5EF4-FFF2-40B4-BE49-F238E27FC236}">
                  <a16:creationId xmlns:a16="http://schemas.microsoft.com/office/drawing/2014/main" id="{FBAB5483-5590-4051-98D4-6AE210CF2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37125" y="596901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9">
              <a:extLst>
                <a:ext uri="{FF2B5EF4-FFF2-40B4-BE49-F238E27FC236}">
                  <a16:creationId xmlns:a16="http://schemas.microsoft.com/office/drawing/2014/main" id="{66DCC39E-7F5C-4041-BDE1-D661699B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25347" y="598125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0">
              <a:extLst>
                <a:ext uri="{FF2B5EF4-FFF2-40B4-BE49-F238E27FC236}">
                  <a16:creationId xmlns:a16="http://schemas.microsoft.com/office/drawing/2014/main" id="{FAD30A9E-4601-4025-9567-23015EF0F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05784" y="6041644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1">
              <a:extLst>
                <a:ext uri="{FF2B5EF4-FFF2-40B4-BE49-F238E27FC236}">
                  <a16:creationId xmlns:a16="http://schemas.microsoft.com/office/drawing/2014/main" id="{BD8A0A08-4CB0-45A8-A312-F69FED6A4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00734" y="598696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2">
              <a:extLst>
                <a:ext uri="{FF2B5EF4-FFF2-40B4-BE49-F238E27FC236}">
                  <a16:creationId xmlns:a16="http://schemas.microsoft.com/office/drawing/2014/main" id="{D56B6120-B694-4D67-AE19-BFD713EAE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73875" y="599023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3">
              <a:extLst>
                <a:ext uri="{FF2B5EF4-FFF2-40B4-BE49-F238E27FC236}">
                  <a16:creationId xmlns:a16="http://schemas.microsoft.com/office/drawing/2014/main" id="{5FC2F0B0-76D3-4103-A460-73572B5DC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75850" y="5993497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4">
              <a:extLst>
                <a:ext uri="{FF2B5EF4-FFF2-40B4-BE49-F238E27FC236}">
                  <a16:creationId xmlns:a16="http://schemas.microsoft.com/office/drawing/2014/main" id="{9F31AF69-9EF8-4598-AC0D-40824CAEDE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66519" y="599921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75">
              <a:extLst>
                <a:ext uri="{FF2B5EF4-FFF2-40B4-BE49-F238E27FC236}">
                  <a16:creationId xmlns:a16="http://schemas.microsoft.com/office/drawing/2014/main" id="{BABFA31C-08A2-4A84-BC24-57620041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04129" y="5929847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77">
              <a:extLst>
                <a:ext uri="{FF2B5EF4-FFF2-40B4-BE49-F238E27FC236}">
                  <a16:creationId xmlns:a16="http://schemas.microsoft.com/office/drawing/2014/main" id="{2E14A454-CFDC-469D-AAC8-0AECD34369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55260" y="601471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5">
              <a:extLst>
                <a:ext uri="{FF2B5EF4-FFF2-40B4-BE49-F238E27FC236}">
                  <a16:creationId xmlns:a16="http://schemas.microsoft.com/office/drawing/2014/main" id="{4F28944F-2222-438F-B8BF-289400FA4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06059" y="6029402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7">
              <a:extLst>
                <a:ext uri="{FF2B5EF4-FFF2-40B4-BE49-F238E27FC236}">
                  <a16:creationId xmlns:a16="http://schemas.microsoft.com/office/drawing/2014/main" id="{10583A59-F6FC-4383-951E-4DEA803E3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22284" y="604164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8">
              <a:extLst>
                <a:ext uri="{FF2B5EF4-FFF2-40B4-BE49-F238E27FC236}">
                  <a16:creationId xmlns:a16="http://schemas.microsoft.com/office/drawing/2014/main" id="{01E36E36-80DB-4588-B48C-C10A2CC64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90921" y="604735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91">
              <a:extLst>
                <a:ext uri="{FF2B5EF4-FFF2-40B4-BE49-F238E27FC236}">
                  <a16:creationId xmlns:a16="http://schemas.microsoft.com/office/drawing/2014/main" id="{82340FC1-013D-48B7-B3F7-917F649FA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84593" y="6214548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2">
              <a:extLst>
                <a:ext uri="{FF2B5EF4-FFF2-40B4-BE49-F238E27FC236}">
                  <a16:creationId xmlns:a16="http://schemas.microsoft.com/office/drawing/2014/main" id="{2A4816D6-34F0-433A-9ACB-C1D2A52C0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88834" y="622280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93">
              <a:extLst>
                <a:ext uri="{FF2B5EF4-FFF2-40B4-BE49-F238E27FC236}">
                  <a16:creationId xmlns:a16="http://schemas.microsoft.com/office/drawing/2014/main" id="{67942CD3-43C9-4530-9C50-47E288DB5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00129" y="622280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94">
              <a:extLst>
                <a:ext uri="{FF2B5EF4-FFF2-40B4-BE49-F238E27FC236}">
                  <a16:creationId xmlns:a16="http://schemas.microsoft.com/office/drawing/2014/main" id="{11861164-AD4A-41ED-AF99-4972D60EA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688824" y="6250545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95">
              <a:extLst>
                <a:ext uri="{FF2B5EF4-FFF2-40B4-BE49-F238E27FC236}">
                  <a16:creationId xmlns:a16="http://schemas.microsoft.com/office/drawing/2014/main" id="{E2B208F9-EDC1-4C32-9D59-30C273C08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38524" y="62456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6">
              <a:extLst>
                <a:ext uri="{FF2B5EF4-FFF2-40B4-BE49-F238E27FC236}">
                  <a16:creationId xmlns:a16="http://schemas.microsoft.com/office/drawing/2014/main" id="{7A7C7DA6-7A32-4CCE-AB8E-59036A6C5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95222" y="625952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97">
              <a:extLst>
                <a:ext uri="{FF2B5EF4-FFF2-40B4-BE49-F238E27FC236}">
                  <a16:creationId xmlns:a16="http://schemas.microsoft.com/office/drawing/2014/main" id="{510879FA-373B-43C3-9332-BBE87A6FC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88890" y="6261969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98">
              <a:extLst>
                <a:ext uri="{FF2B5EF4-FFF2-40B4-BE49-F238E27FC236}">
                  <a16:creationId xmlns:a16="http://schemas.microsoft.com/office/drawing/2014/main" id="{66AFA0BE-4521-4076-A5AD-FC7031749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70482" y="6261969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99">
              <a:extLst>
                <a:ext uri="{FF2B5EF4-FFF2-40B4-BE49-F238E27FC236}">
                  <a16:creationId xmlns:a16="http://schemas.microsoft.com/office/drawing/2014/main" id="{0598DD74-9791-420B-B5ED-355B654B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39874" y="62607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00">
              <a:extLst>
                <a:ext uri="{FF2B5EF4-FFF2-40B4-BE49-F238E27FC236}">
                  <a16:creationId xmlns:a16="http://schemas.microsoft.com/office/drawing/2014/main" id="{038F7AA7-B635-4496-AD3E-A234340BD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6015" y="626196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01">
              <a:extLst>
                <a:ext uri="{FF2B5EF4-FFF2-40B4-BE49-F238E27FC236}">
                  <a16:creationId xmlns:a16="http://schemas.microsoft.com/office/drawing/2014/main" id="{5E017948-9D66-4417-8B88-4BD1532AC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13228" y="6268498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02">
              <a:extLst>
                <a:ext uri="{FF2B5EF4-FFF2-40B4-BE49-F238E27FC236}">
                  <a16:creationId xmlns:a16="http://schemas.microsoft.com/office/drawing/2014/main" id="{AB333295-A36E-46DB-82A5-E78E0498D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991006" y="6271761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03">
              <a:extLst>
                <a:ext uri="{FF2B5EF4-FFF2-40B4-BE49-F238E27FC236}">
                  <a16:creationId xmlns:a16="http://schemas.microsoft.com/office/drawing/2014/main" id="{D10C99A3-BB78-4269-87D4-8287B8363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53313" y="627747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04">
              <a:extLst>
                <a:ext uri="{FF2B5EF4-FFF2-40B4-BE49-F238E27FC236}">
                  <a16:creationId xmlns:a16="http://schemas.microsoft.com/office/drawing/2014/main" id="{856A8AAC-D0EA-4685-9283-E8A01ED70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02579" y="627747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3">
              <a:extLst>
                <a:ext uri="{FF2B5EF4-FFF2-40B4-BE49-F238E27FC236}">
                  <a16:creationId xmlns:a16="http://schemas.microsoft.com/office/drawing/2014/main" id="{EE545004-D464-4D04-B11F-475909042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90800" y="632317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4">
              <a:extLst>
                <a:ext uri="{FF2B5EF4-FFF2-40B4-BE49-F238E27FC236}">
                  <a16:creationId xmlns:a16="http://schemas.microsoft.com/office/drawing/2014/main" id="{50289B97-B071-455F-8540-982742C43E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57254" y="632317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5">
              <a:extLst>
                <a:ext uri="{FF2B5EF4-FFF2-40B4-BE49-F238E27FC236}">
                  <a16:creationId xmlns:a16="http://schemas.microsoft.com/office/drawing/2014/main" id="{CEF2EFFE-7947-4C37-8ABD-398F392C07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20108" y="6328883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17">
              <a:extLst>
                <a:ext uri="{FF2B5EF4-FFF2-40B4-BE49-F238E27FC236}">
                  <a16:creationId xmlns:a16="http://schemas.microsoft.com/office/drawing/2014/main" id="{E8391CC5-D4B9-4E26-ABCD-D6C4BC235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15345" y="634112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18">
              <a:extLst>
                <a:ext uri="{FF2B5EF4-FFF2-40B4-BE49-F238E27FC236}">
                  <a16:creationId xmlns:a16="http://schemas.microsoft.com/office/drawing/2014/main" id="{71A5B932-E608-49E3-8ED1-4DBAAE919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05534" y="627747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19">
              <a:extLst>
                <a:ext uri="{FF2B5EF4-FFF2-40B4-BE49-F238E27FC236}">
                  <a16:creationId xmlns:a16="http://schemas.microsoft.com/office/drawing/2014/main" id="{EAA3BF46-C387-4232-844F-B2D45C1D2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0731" y="624664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00">
              <a:extLst>
                <a:ext uri="{FF2B5EF4-FFF2-40B4-BE49-F238E27FC236}">
                  <a16:creationId xmlns:a16="http://schemas.microsoft.com/office/drawing/2014/main" id="{AB415331-61BA-49F4-9FFD-39B628481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67614" y="6261967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9">
              <a:extLst>
                <a:ext uri="{FF2B5EF4-FFF2-40B4-BE49-F238E27FC236}">
                  <a16:creationId xmlns:a16="http://schemas.microsoft.com/office/drawing/2014/main" id="{8FF6D6DA-64DD-4D39-931B-9B97E01A3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76945" y="627875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80">
              <a:extLst>
                <a:ext uri="{FF2B5EF4-FFF2-40B4-BE49-F238E27FC236}">
                  <a16:creationId xmlns:a16="http://schemas.microsoft.com/office/drawing/2014/main" id="{2CEBA427-3E6A-48B0-9040-931C62AAC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70631" y="6011316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81">
              <a:extLst>
                <a:ext uri="{FF2B5EF4-FFF2-40B4-BE49-F238E27FC236}">
                  <a16:creationId xmlns:a16="http://schemas.microsoft.com/office/drawing/2014/main" id="{65D81449-8208-4635-9339-4C8FE89BB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61561" y="599763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2">
              <a:extLst>
                <a:ext uri="{FF2B5EF4-FFF2-40B4-BE49-F238E27FC236}">
                  <a16:creationId xmlns:a16="http://schemas.microsoft.com/office/drawing/2014/main" id="{954A6F89-BF29-464D-9561-97822F099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34703" y="600661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3">
              <a:extLst>
                <a:ext uri="{FF2B5EF4-FFF2-40B4-BE49-F238E27FC236}">
                  <a16:creationId xmlns:a16="http://schemas.microsoft.com/office/drawing/2014/main" id="{67C81528-252F-43EA-BAC6-ED0A11863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62651" y="5988659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9">
              <a:extLst>
                <a:ext uri="{FF2B5EF4-FFF2-40B4-BE49-F238E27FC236}">
                  <a16:creationId xmlns:a16="http://schemas.microsoft.com/office/drawing/2014/main" id="{D4AAA683-AC21-4857-A7D8-552A3DC9B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9913" y="6005963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0">
              <a:extLst>
                <a:ext uri="{FF2B5EF4-FFF2-40B4-BE49-F238E27FC236}">
                  <a16:creationId xmlns:a16="http://schemas.microsoft.com/office/drawing/2014/main" id="{BFD93668-5C98-45C9-BA73-EBDE21510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63198" y="6073524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5">
              <a:extLst>
                <a:ext uri="{FF2B5EF4-FFF2-40B4-BE49-F238E27FC236}">
                  <a16:creationId xmlns:a16="http://schemas.microsoft.com/office/drawing/2014/main" id="{76866F09-A7B0-420E-A8F1-CC0C5CC24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94163" y="6248971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07">
              <a:extLst>
                <a:ext uri="{FF2B5EF4-FFF2-40B4-BE49-F238E27FC236}">
                  <a16:creationId xmlns:a16="http://schemas.microsoft.com/office/drawing/2014/main" id="{9D2D6D19-1C81-46DC-B49C-E7AA0817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68875" y="6272635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08">
              <a:extLst>
                <a:ext uri="{FF2B5EF4-FFF2-40B4-BE49-F238E27FC236}">
                  <a16:creationId xmlns:a16="http://schemas.microsoft.com/office/drawing/2014/main" id="{4AF7B011-7C75-48AD-BBBF-4FE1834A6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00601" y="6272635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09">
              <a:extLst>
                <a:ext uri="{FF2B5EF4-FFF2-40B4-BE49-F238E27FC236}">
                  <a16:creationId xmlns:a16="http://schemas.microsoft.com/office/drawing/2014/main" id="{305124B5-EFC4-4F14-9182-23A3280A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01728" y="6275901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11">
              <a:extLst>
                <a:ext uri="{FF2B5EF4-FFF2-40B4-BE49-F238E27FC236}">
                  <a16:creationId xmlns:a16="http://schemas.microsoft.com/office/drawing/2014/main" id="{45166B1B-FC43-48DA-A810-13BADEF81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2967" y="6288141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12">
              <a:extLst>
                <a:ext uri="{FF2B5EF4-FFF2-40B4-BE49-F238E27FC236}">
                  <a16:creationId xmlns:a16="http://schemas.microsoft.com/office/drawing/2014/main" id="{15846AE5-CF5B-452A-BDBB-ABC69690D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5342" y="59931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2">
              <a:extLst>
                <a:ext uri="{FF2B5EF4-FFF2-40B4-BE49-F238E27FC236}">
                  <a16:creationId xmlns:a16="http://schemas.microsoft.com/office/drawing/2014/main" id="{3DB2496D-CE28-4700-AA6B-FA4E60A94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096571" y="6023456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63">
              <a:extLst>
                <a:ext uri="{FF2B5EF4-FFF2-40B4-BE49-F238E27FC236}">
                  <a16:creationId xmlns:a16="http://schemas.microsoft.com/office/drawing/2014/main" id="{561D8232-C449-46E2-BB87-922BD4DAE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07626" y="6045105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4">
              <a:extLst>
                <a:ext uri="{FF2B5EF4-FFF2-40B4-BE49-F238E27FC236}">
                  <a16:creationId xmlns:a16="http://schemas.microsoft.com/office/drawing/2014/main" id="{C0352A08-1998-4E8B-9E16-ABE077AF0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47557" y="6038145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5">
              <a:extLst>
                <a:ext uri="{FF2B5EF4-FFF2-40B4-BE49-F238E27FC236}">
                  <a16:creationId xmlns:a16="http://schemas.microsoft.com/office/drawing/2014/main" id="{9FD7260F-CF29-4931-A348-235EFAFB6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88938" y="6056097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66">
              <a:extLst>
                <a:ext uri="{FF2B5EF4-FFF2-40B4-BE49-F238E27FC236}">
                  <a16:creationId xmlns:a16="http://schemas.microsoft.com/office/drawing/2014/main" id="{CCF55F8B-03C0-4AA3-B4A7-2F6C21D34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46822" y="6047121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7">
              <a:extLst>
                <a:ext uri="{FF2B5EF4-FFF2-40B4-BE49-F238E27FC236}">
                  <a16:creationId xmlns:a16="http://schemas.microsoft.com/office/drawing/2014/main" id="{2157B0E0-DFE1-40C8-93E2-25059E010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752816" y="6050385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8">
              <a:extLst>
                <a:ext uri="{FF2B5EF4-FFF2-40B4-BE49-F238E27FC236}">
                  <a16:creationId xmlns:a16="http://schemas.microsoft.com/office/drawing/2014/main" id="{90A4BF9D-CDDE-435D-BB05-D240632FE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34199" y="6041408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69">
              <a:extLst>
                <a:ext uri="{FF2B5EF4-FFF2-40B4-BE49-F238E27FC236}">
                  <a16:creationId xmlns:a16="http://schemas.microsoft.com/office/drawing/2014/main" id="{9BDEA0B2-531B-48B0-AB13-4B3451568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22421" y="6053650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71">
              <a:extLst>
                <a:ext uri="{FF2B5EF4-FFF2-40B4-BE49-F238E27FC236}">
                  <a16:creationId xmlns:a16="http://schemas.microsoft.com/office/drawing/2014/main" id="{A8BFB17A-EAE6-4C93-885B-6299466A29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7808" y="605936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72">
              <a:extLst>
                <a:ext uri="{FF2B5EF4-FFF2-40B4-BE49-F238E27FC236}">
                  <a16:creationId xmlns:a16="http://schemas.microsoft.com/office/drawing/2014/main" id="{07A67F34-97BE-480B-A85B-DEAEEB45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70949" y="6062624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3">
              <a:extLst>
                <a:ext uri="{FF2B5EF4-FFF2-40B4-BE49-F238E27FC236}">
                  <a16:creationId xmlns:a16="http://schemas.microsoft.com/office/drawing/2014/main" id="{6C4408FA-D405-4819-A9B5-7E4137AEB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72924" y="6065889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4">
              <a:extLst>
                <a:ext uri="{FF2B5EF4-FFF2-40B4-BE49-F238E27FC236}">
                  <a16:creationId xmlns:a16="http://schemas.microsoft.com/office/drawing/2014/main" id="{83277647-FA05-4345-8145-D5ED7903A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951" y="594780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5">
              <a:extLst>
                <a:ext uri="{FF2B5EF4-FFF2-40B4-BE49-F238E27FC236}">
                  <a16:creationId xmlns:a16="http://schemas.microsoft.com/office/drawing/2014/main" id="{4386FD15-4921-4493-A215-FEA31801B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01203" y="6002239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7">
              <a:extLst>
                <a:ext uri="{FF2B5EF4-FFF2-40B4-BE49-F238E27FC236}">
                  <a16:creationId xmlns:a16="http://schemas.microsoft.com/office/drawing/2014/main" id="{625D89BA-3D96-4949-8D68-AD594D322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52334" y="60871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8">
              <a:extLst>
                <a:ext uri="{FF2B5EF4-FFF2-40B4-BE49-F238E27FC236}">
                  <a16:creationId xmlns:a16="http://schemas.microsoft.com/office/drawing/2014/main" id="{58041442-9F1D-4E5E-A088-6727B2CF8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87995" y="611974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1">
              <a:extLst>
                <a:ext uri="{FF2B5EF4-FFF2-40B4-BE49-F238E27FC236}">
                  <a16:creationId xmlns:a16="http://schemas.microsoft.com/office/drawing/2014/main" id="{E732CC8A-1A71-462B-8562-DA75D35B5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81667" y="6286940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2">
              <a:extLst>
                <a:ext uri="{FF2B5EF4-FFF2-40B4-BE49-F238E27FC236}">
                  <a16:creationId xmlns:a16="http://schemas.microsoft.com/office/drawing/2014/main" id="{603E6FD8-AE4D-479C-92F3-A08E54E46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85908" y="629519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3">
              <a:extLst>
                <a:ext uri="{FF2B5EF4-FFF2-40B4-BE49-F238E27FC236}">
                  <a16:creationId xmlns:a16="http://schemas.microsoft.com/office/drawing/2014/main" id="{61C5ED2E-B41D-4C39-88BE-D67806E6B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97203" y="629519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4">
              <a:extLst>
                <a:ext uri="{FF2B5EF4-FFF2-40B4-BE49-F238E27FC236}">
                  <a16:creationId xmlns:a16="http://schemas.microsoft.com/office/drawing/2014/main" id="{474F444C-C4D9-489A-B836-F83ED8070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5898" y="632293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5">
              <a:extLst>
                <a:ext uri="{FF2B5EF4-FFF2-40B4-BE49-F238E27FC236}">
                  <a16:creationId xmlns:a16="http://schemas.microsoft.com/office/drawing/2014/main" id="{FF589F3A-B301-484D-B5EF-D9E96DE8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35598" y="631804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6">
              <a:extLst>
                <a:ext uri="{FF2B5EF4-FFF2-40B4-BE49-F238E27FC236}">
                  <a16:creationId xmlns:a16="http://schemas.microsoft.com/office/drawing/2014/main" id="{97E0AEB5-AD04-4BE2-924F-FA1BB8BD6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92296" y="633191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7">
              <a:extLst>
                <a:ext uri="{FF2B5EF4-FFF2-40B4-BE49-F238E27FC236}">
                  <a16:creationId xmlns:a16="http://schemas.microsoft.com/office/drawing/2014/main" id="{CE0B2D17-C3F7-4A41-BA4C-1FC311B9D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5964" y="6334361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8">
              <a:extLst>
                <a:ext uri="{FF2B5EF4-FFF2-40B4-BE49-F238E27FC236}">
                  <a16:creationId xmlns:a16="http://schemas.microsoft.com/office/drawing/2014/main" id="{F15034BD-6C17-469B-85AF-148EA0F74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67556" y="6334361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9">
              <a:extLst>
                <a:ext uri="{FF2B5EF4-FFF2-40B4-BE49-F238E27FC236}">
                  <a16:creationId xmlns:a16="http://schemas.microsoft.com/office/drawing/2014/main" id="{7B6742E3-DB37-4077-8690-AC1A02780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4758" y="633313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0">
              <a:extLst>
                <a:ext uri="{FF2B5EF4-FFF2-40B4-BE49-F238E27FC236}">
                  <a16:creationId xmlns:a16="http://schemas.microsoft.com/office/drawing/2014/main" id="{745F2439-5B8E-4E05-866E-896C0F5BE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3089" y="6334360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1">
              <a:extLst>
                <a:ext uri="{FF2B5EF4-FFF2-40B4-BE49-F238E27FC236}">
                  <a16:creationId xmlns:a16="http://schemas.microsoft.com/office/drawing/2014/main" id="{4CD231E8-DFF5-4403-AFD6-EDB105AF2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68469" y="63408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2">
              <a:extLst>
                <a:ext uri="{FF2B5EF4-FFF2-40B4-BE49-F238E27FC236}">
                  <a16:creationId xmlns:a16="http://schemas.microsoft.com/office/drawing/2014/main" id="{186F08A0-4B07-4ED4-AA2E-F53E61E77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88080" y="6344153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3">
              <a:extLst>
                <a:ext uri="{FF2B5EF4-FFF2-40B4-BE49-F238E27FC236}">
                  <a16:creationId xmlns:a16="http://schemas.microsoft.com/office/drawing/2014/main" id="{143F4736-A980-42E1-B7AA-4154BD0FA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72695" y="6302055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4">
              <a:extLst>
                <a:ext uri="{FF2B5EF4-FFF2-40B4-BE49-F238E27FC236}">
                  <a16:creationId xmlns:a16="http://schemas.microsoft.com/office/drawing/2014/main" id="{2B7EF984-B6CC-4990-B9D8-E999A41F9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99653" y="634986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701390DA-498F-40EE-B86D-9C1288CCD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7874" y="6395562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8349FDB4-AF3A-4F35-82C0-1D4092965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54328" y="639556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96A26B04-1F0B-4D75-8922-93B734D75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17182" y="6401275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7">
              <a:extLst>
                <a:ext uri="{FF2B5EF4-FFF2-40B4-BE49-F238E27FC236}">
                  <a16:creationId xmlns:a16="http://schemas.microsoft.com/office/drawing/2014/main" id="{C6200836-2571-4275-B8D2-450E99ED2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70586" y="6413516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AutoShape 1" descr="page7image3789597600">
            <a:extLst>
              <a:ext uri="{FF2B5EF4-FFF2-40B4-BE49-F238E27FC236}">
                <a16:creationId xmlns:a16="http://schemas.microsoft.com/office/drawing/2014/main" id="{6CD4D83E-9079-584F-9073-6D5B32430D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2178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40FAF6-F745-4D46-B6F4-10F5097E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Mandibula </a:t>
            </a:r>
            <a:r>
              <a:rPr lang="cs-CZ" b="1" dirty="0" err="1"/>
              <a:t>nyugalmi</a:t>
            </a:r>
            <a:r>
              <a:rPr lang="cs-CZ" b="1" dirty="0"/>
              <a:t> </a:t>
            </a:r>
            <a:r>
              <a:rPr lang="cs-CZ" b="1" dirty="0" err="1"/>
              <a:t>helyzete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BD684E-0EB4-B046-9F49-F470632DB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/>
              <a:t>Ebben</a:t>
            </a:r>
            <a:r>
              <a:rPr lang="cs-CZ" dirty="0"/>
              <a:t> a </a:t>
            </a:r>
            <a:r>
              <a:rPr lang="cs-CZ" dirty="0" err="1"/>
              <a:t>helyzetben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b="1" dirty="0" err="1">
                <a:solidFill>
                  <a:srgbClr val="002060"/>
                </a:solidFill>
              </a:rPr>
              <a:t>orralap</a:t>
            </a:r>
            <a:r>
              <a:rPr lang="cs-CZ" b="1" dirty="0">
                <a:solidFill>
                  <a:srgbClr val="002060"/>
                </a:solidFill>
              </a:rPr>
              <a:t> (</a:t>
            </a:r>
            <a:r>
              <a:rPr lang="cs-CZ" b="1" dirty="0" err="1">
                <a:solidFill>
                  <a:srgbClr val="002060"/>
                </a:solidFill>
              </a:rPr>
              <a:t>subnasale</a:t>
            </a:r>
            <a:r>
              <a:rPr lang="cs-CZ" b="1" dirty="0">
                <a:solidFill>
                  <a:srgbClr val="002060"/>
                </a:solidFill>
              </a:rPr>
              <a:t>) </a:t>
            </a:r>
            <a:r>
              <a:rPr lang="cs-CZ" dirty="0" err="1"/>
              <a:t>és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b="1" dirty="0" err="1">
                <a:solidFill>
                  <a:srgbClr val="002060"/>
                </a:solidFill>
              </a:rPr>
              <a:t>állcsúcs</a:t>
            </a:r>
            <a:r>
              <a:rPr lang="cs-CZ" b="1" dirty="0">
                <a:solidFill>
                  <a:srgbClr val="002060"/>
                </a:solidFill>
              </a:rPr>
              <a:t> (</a:t>
            </a:r>
            <a:r>
              <a:rPr lang="cs-CZ" b="1" dirty="0" err="1">
                <a:solidFill>
                  <a:srgbClr val="002060"/>
                </a:solidFill>
              </a:rPr>
              <a:t>gnathion</a:t>
            </a:r>
            <a:r>
              <a:rPr lang="cs-CZ" b="1" dirty="0">
                <a:solidFill>
                  <a:srgbClr val="002060"/>
                </a:solidFill>
              </a:rPr>
              <a:t>) </a:t>
            </a:r>
            <a:r>
              <a:rPr lang="cs-CZ" dirty="0" err="1"/>
              <a:t>közötti</a:t>
            </a:r>
            <a:r>
              <a:rPr lang="cs-CZ" dirty="0"/>
              <a:t> </a:t>
            </a:r>
            <a:r>
              <a:rPr lang="cs-CZ" dirty="0" err="1"/>
              <a:t>távolság</a:t>
            </a:r>
            <a:r>
              <a:rPr lang="cs-CZ" dirty="0"/>
              <a:t> </a:t>
            </a:r>
            <a:r>
              <a:rPr lang="cs-CZ" dirty="0" err="1"/>
              <a:t>nagyobb</a:t>
            </a:r>
            <a:r>
              <a:rPr lang="cs-CZ" dirty="0"/>
              <a:t>, </a:t>
            </a:r>
            <a:r>
              <a:rPr lang="cs-CZ" dirty="0" err="1"/>
              <a:t>mint</a:t>
            </a:r>
            <a:r>
              <a:rPr lang="cs-CZ" dirty="0"/>
              <a:t> </a:t>
            </a:r>
            <a:r>
              <a:rPr lang="cs-CZ" dirty="0" err="1"/>
              <a:t>amikor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alsó</a:t>
            </a:r>
            <a:r>
              <a:rPr lang="cs-CZ" dirty="0"/>
              <a:t> </a:t>
            </a:r>
            <a:r>
              <a:rPr lang="cs-CZ" dirty="0" err="1"/>
              <a:t>és</a:t>
            </a:r>
            <a:r>
              <a:rPr lang="cs-CZ" dirty="0"/>
              <a:t> </a:t>
            </a:r>
            <a:r>
              <a:rPr lang="cs-CZ" dirty="0" err="1"/>
              <a:t>felső</a:t>
            </a:r>
            <a:r>
              <a:rPr lang="cs-CZ" dirty="0"/>
              <a:t> </a:t>
            </a:r>
            <a:r>
              <a:rPr lang="cs-CZ" dirty="0" err="1"/>
              <a:t>fogak</a:t>
            </a:r>
            <a:r>
              <a:rPr lang="cs-CZ" dirty="0"/>
              <a:t> </a:t>
            </a:r>
            <a:r>
              <a:rPr lang="cs-CZ" b="1" dirty="0" err="1"/>
              <a:t>rágófelszíneit</a:t>
            </a:r>
            <a:r>
              <a:rPr lang="cs-CZ" b="1" dirty="0"/>
              <a:t> </a:t>
            </a:r>
            <a:r>
              <a:rPr lang="cs-CZ" b="1" dirty="0" err="1"/>
              <a:t>összezárjuk</a:t>
            </a:r>
            <a:r>
              <a:rPr lang="cs-CZ" dirty="0"/>
              <a:t>, </a:t>
            </a:r>
            <a:r>
              <a:rPr lang="cs-CZ" dirty="0" err="1"/>
              <a:t>és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állkapocs</a:t>
            </a:r>
            <a:r>
              <a:rPr lang="cs-CZ" dirty="0"/>
              <a:t> </a:t>
            </a:r>
            <a:r>
              <a:rPr lang="cs-CZ" b="1" u="sng" dirty="0" err="1"/>
              <a:t>centralis</a:t>
            </a:r>
            <a:r>
              <a:rPr lang="cs-CZ" b="1" u="sng" dirty="0"/>
              <a:t> </a:t>
            </a:r>
            <a:r>
              <a:rPr lang="cs-CZ" b="1" u="sng" dirty="0" err="1"/>
              <a:t>occlusiós</a:t>
            </a:r>
            <a:r>
              <a:rPr lang="cs-CZ" dirty="0"/>
              <a:t> </a:t>
            </a:r>
            <a:r>
              <a:rPr lang="cs-CZ" dirty="0" err="1"/>
              <a:t>helyzetbe</a:t>
            </a:r>
            <a:r>
              <a:rPr lang="cs-CZ" dirty="0"/>
              <a:t> jut.</a:t>
            </a:r>
            <a:endParaRPr lang="hu-HU" dirty="0"/>
          </a:p>
          <a:p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orralap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subnasale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és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az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állcsúcs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gnathion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közötti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függőlegesen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mért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távolságot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nyugalmi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helyzetben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dirty="0"/>
              <a:t>a </a:t>
            </a:r>
            <a:r>
              <a:rPr lang="cs-CZ" b="1" u="sng" dirty="0" err="1">
                <a:solidFill>
                  <a:srgbClr val="C00000"/>
                </a:solidFill>
              </a:rPr>
              <a:t>fiziológiai</a:t>
            </a:r>
            <a:r>
              <a:rPr lang="cs-CZ" b="1" u="sng" dirty="0">
                <a:solidFill>
                  <a:srgbClr val="C00000"/>
                </a:solidFill>
              </a:rPr>
              <a:t> </a:t>
            </a:r>
            <a:r>
              <a:rPr lang="cs-CZ" b="1" u="sng" dirty="0" err="1">
                <a:solidFill>
                  <a:srgbClr val="C00000"/>
                </a:solidFill>
              </a:rPr>
              <a:t>harapási</a:t>
            </a:r>
            <a:r>
              <a:rPr lang="cs-CZ" b="1" u="sng" dirty="0">
                <a:solidFill>
                  <a:srgbClr val="C00000"/>
                </a:solidFill>
              </a:rPr>
              <a:t> </a:t>
            </a:r>
            <a:r>
              <a:rPr lang="cs-CZ" b="1" u="sng" dirty="0" err="1">
                <a:solidFill>
                  <a:srgbClr val="C00000"/>
                </a:solidFill>
              </a:rPr>
              <a:t>magasságnak</a:t>
            </a:r>
            <a:r>
              <a:rPr lang="cs-CZ" b="1" u="sng" dirty="0">
                <a:solidFill>
                  <a:srgbClr val="C00000"/>
                </a:solidFill>
              </a:rPr>
              <a:t> </a:t>
            </a:r>
            <a:r>
              <a:rPr lang="cs-CZ" b="1" u="sng" dirty="0" err="1">
                <a:solidFill>
                  <a:srgbClr val="C00000"/>
                </a:solidFill>
              </a:rPr>
              <a:t>nevezzük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/>
              <a:t>– </a:t>
            </a:r>
            <a:r>
              <a:rPr lang="cs-CZ" dirty="0" err="1"/>
              <a:t>ez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izmok</a:t>
            </a:r>
            <a:r>
              <a:rPr lang="cs-CZ" dirty="0"/>
              <a:t> </a:t>
            </a:r>
            <a:r>
              <a:rPr lang="cs-CZ" dirty="0" err="1"/>
              <a:t>élettani</a:t>
            </a:r>
            <a:r>
              <a:rPr lang="cs-CZ" dirty="0"/>
              <a:t> (</a:t>
            </a:r>
            <a:r>
              <a:rPr lang="cs-CZ" dirty="0" err="1"/>
              <a:t>fiziológiai</a:t>
            </a:r>
            <a:r>
              <a:rPr lang="cs-CZ" dirty="0"/>
              <a:t>) </a:t>
            </a:r>
            <a:r>
              <a:rPr lang="cs-CZ" dirty="0" err="1"/>
              <a:t>működésétől</a:t>
            </a:r>
            <a:r>
              <a:rPr lang="cs-CZ" dirty="0"/>
              <a:t> </a:t>
            </a:r>
            <a:r>
              <a:rPr lang="cs-CZ" dirty="0" err="1"/>
              <a:t>függ</a:t>
            </a:r>
            <a:r>
              <a:rPr lang="cs-CZ" dirty="0"/>
              <a:t>.</a:t>
            </a:r>
            <a:endParaRPr lang="hu-HU" dirty="0"/>
          </a:p>
          <a:p>
            <a:r>
              <a:rPr lang="cs-CZ" b="1" dirty="0" err="1"/>
              <a:t>Centralis</a:t>
            </a:r>
            <a:r>
              <a:rPr lang="cs-CZ" b="1" dirty="0"/>
              <a:t> </a:t>
            </a:r>
            <a:r>
              <a:rPr lang="cs-CZ" b="1" dirty="0" err="1"/>
              <a:t>occlusióban</a:t>
            </a:r>
            <a:r>
              <a:rPr lang="cs-CZ" b="1" dirty="0"/>
              <a:t> </a:t>
            </a:r>
            <a:r>
              <a:rPr lang="cs-CZ" dirty="0"/>
              <a:t>a </a:t>
            </a:r>
            <a:r>
              <a:rPr lang="cs-CZ" dirty="0" err="1"/>
              <a:t>mérhető</a:t>
            </a:r>
            <a:r>
              <a:rPr lang="cs-CZ" dirty="0"/>
              <a:t> </a:t>
            </a:r>
            <a:r>
              <a:rPr lang="cs-CZ" dirty="0" err="1"/>
              <a:t>távolság</a:t>
            </a:r>
            <a:r>
              <a:rPr lang="cs-CZ" dirty="0"/>
              <a:t> a </a:t>
            </a:r>
            <a:r>
              <a:rPr lang="cs-CZ" b="1" u="sng" dirty="0" err="1"/>
              <a:t>fizikai</a:t>
            </a:r>
            <a:r>
              <a:rPr lang="cs-CZ" b="1" u="sng" dirty="0"/>
              <a:t> </a:t>
            </a:r>
            <a:r>
              <a:rPr lang="cs-CZ" b="1" u="sng" dirty="0" err="1"/>
              <a:t>harapási</a:t>
            </a:r>
            <a:r>
              <a:rPr lang="cs-CZ" b="1" u="sng" dirty="0"/>
              <a:t> </a:t>
            </a:r>
            <a:r>
              <a:rPr lang="cs-CZ" b="1" u="sng" dirty="0" err="1"/>
              <a:t>magasság</a:t>
            </a:r>
            <a:r>
              <a:rPr lang="cs-CZ" dirty="0"/>
              <a:t>, </a:t>
            </a:r>
            <a:r>
              <a:rPr lang="cs-CZ" dirty="0" err="1"/>
              <a:t>amelyet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antagonista </a:t>
            </a:r>
            <a:r>
              <a:rPr lang="cs-CZ" dirty="0" err="1"/>
              <a:t>fogak</a:t>
            </a:r>
            <a:r>
              <a:rPr lang="cs-CZ" dirty="0"/>
              <a:t> </a:t>
            </a:r>
            <a:r>
              <a:rPr lang="cs-CZ" dirty="0" err="1"/>
              <a:t>rágófelszínei</a:t>
            </a:r>
            <a:r>
              <a:rPr lang="cs-CZ" dirty="0"/>
              <a:t> </a:t>
            </a:r>
            <a:r>
              <a:rPr lang="cs-CZ" dirty="0" err="1"/>
              <a:t>közötti</a:t>
            </a:r>
            <a:r>
              <a:rPr lang="cs-CZ" dirty="0"/>
              <a:t> </a:t>
            </a:r>
            <a:r>
              <a:rPr lang="cs-CZ" dirty="0" err="1"/>
              <a:t>mechanikus</a:t>
            </a:r>
            <a:r>
              <a:rPr lang="cs-CZ" dirty="0"/>
              <a:t> </a:t>
            </a:r>
            <a:r>
              <a:rPr lang="cs-CZ" dirty="0" err="1"/>
              <a:t>érintkezés</a:t>
            </a:r>
            <a:r>
              <a:rPr lang="cs-CZ" dirty="0"/>
              <a:t>, </a:t>
            </a:r>
            <a:r>
              <a:rPr lang="cs-CZ" dirty="0" err="1"/>
              <a:t>vagyis</a:t>
            </a:r>
            <a:r>
              <a:rPr lang="cs-CZ" dirty="0"/>
              <a:t> </a:t>
            </a:r>
            <a:r>
              <a:rPr lang="cs-CZ" dirty="0" err="1"/>
              <a:t>fizikai</a:t>
            </a:r>
            <a:r>
              <a:rPr lang="cs-CZ" dirty="0"/>
              <a:t> </a:t>
            </a:r>
            <a:r>
              <a:rPr lang="cs-CZ" dirty="0" err="1"/>
              <a:t>tényező</a:t>
            </a:r>
            <a:r>
              <a:rPr lang="cs-CZ" dirty="0"/>
              <a:t> </a:t>
            </a:r>
            <a:r>
              <a:rPr lang="cs-CZ" dirty="0" err="1"/>
              <a:t>határoz</a:t>
            </a:r>
            <a:r>
              <a:rPr lang="cs-CZ" dirty="0"/>
              <a:t> </a:t>
            </a:r>
            <a:r>
              <a:rPr lang="cs-CZ" dirty="0" err="1"/>
              <a:t>meg</a:t>
            </a:r>
            <a:r>
              <a:rPr lang="cs-CZ" dirty="0"/>
              <a:t>.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34411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8BC96F-065B-334C-8879-90BDC016C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Centralis</a:t>
            </a:r>
            <a:r>
              <a:rPr lang="cs-CZ" b="1" dirty="0"/>
              <a:t> </a:t>
            </a:r>
            <a:r>
              <a:rPr lang="cs-CZ" b="1" dirty="0" err="1"/>
              <a:t>occlusió</a:t>
            </a:r>
            <a:r>
              <a:rPr lang="cs-CZ" b="1" dirty="0"/>
              <a:t> (</a:t>
            </a:r>
            <a:r>
              <a:rPr lang="cs-CZ" b="1" dirty="0" err="1"/>
              <a:t>interkuszpidáció</a:t>
            </a:r>
            <a:r>
              <a:rPr lang="cs-CZ" b="1" dirty="0"/>
              <a:t>)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9E42AF-AA4B-734B-9CD6-968119996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állkapocsnak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a </a:t>
            </a:r>
            <a:r>
              <a:rPr lang="cs-CZ" dirty="0" err="1"/>
              <a:t>helyzete</a:t>
            </a:r>
            <a:r>
              <a:rPr lang="cs-CZ" dirty="0"/>
              <a:t>, </a:t>
            </a:r>
            <a:r>
              <a:rPr lang="cs-CZ" dirty="0" err="1"/>
              <a:t>amelyben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állkapocsízületi</a:t>
            </a:r>
            <a:r>
              <a:rPr lang="cs-CZ" dirty="0"/>
              <a:t> </a:t>
            </a:r>
            <a:r>
              <a:rPr lang="cs-CZ" dirty="0" err="1"/>
              <a:t>fejek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ízvápában</a:t>
            </a:r>
            <a:r>
              <a:rPr lang="cs-CZ" dirty="0"/>
              <a:t> mind a </a:t>
            </a:r>
            <a:r>
              <a:rPr lang="cs-CZ" dirty="0" err="1"/>
              <a:t>két</a:t>
            </a:r>
            <a:r>
              <a:rPr lang="cs-CZ" dirty="0"/>
              <a:t> </a:t>
            </a:r>
            <a:r>
              <a:rPr lang="cs-CZ" dirty="0" err="1"/>
              <a:t>oldalon</a:t>
            </a:r>
            <a:r>
              <a:rPr lang="cs-CZ" dirty="0"/>
              <a:t> </a:t>
            </a:r>
            <a:r>
              <a:rPr lang="cs-CZ" dirty="0" err="1"/>
              <a:t>centralis</a:t>
            </a:r>
            <a:r>
              <a:rPr lang="cs-CZ" dirty="0"/>
              <a:t> </a:t>
            </a:r>
            <a:r>
              <a:rPr lang="cs-CZ" dirty="0" err="1"/>
              <a:t>relációban</a:t>
            </a:r>
            <a:r>
              <a:rPr lang="cs-CZ" dirty="0"/>
              <a:t> </a:t>
            </a:r>
            <a:r>
              <a:rPr lang="cs-CZ" dirty="0" err="1"/>
              <a:t>vannak</a:t>
            </a:r>
            <a:r>
              <a:rPr lang="cs-CZ" dirty="0"/>
              <a:t>, </a:t>
            </a:r>
            <a:r>
              <a:rPr lang="cs-CZ" dirty="0" err="1"/>
              <a:t>és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b="1" dirty="0" err="1">
                <a:solidFill>
                  <a:srgbClr val="C00000"/>
                </a:solidFill>
              </a:rPr>
              <a:t>alsó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és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felső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fogak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rágófelszíne</a:t>
            </a:r>
            <a:r>
              <a:rPr lang="cs-CZ" b="1" dirty="0">
                <a:solidFill>
                  <a:srgbClr val="C00000"/>
                </a:solidFill>
              </a:rPr>
              <a:t> sok ponton </a:t>
            </a:r>
            <a:r>
              <a:rPr lang="cs-CZ" b="1" dirty="0" err="1">
                <a:solidFill>
                  <a:srgbClr val="C00000"/>
                </a:solidFill>
              </a:rPr>
              <a:t>érintkezik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egymással</a:t>
            </a:r>
            <a:r>
              <a:rPr lang="cs-CZ" b="1" dirty="0">
                <a:solidFill>
                  <a:srgbClr val="C00000"/>
                </a:solidFill>
              </a:rPr>
              <a:t>. </a:t>
            </a:r>
          </a:p>
          <a:p>
            <a:r>
              <a:rPr lang="hu-HU" dirty="0"/>
              <a:t>A szemközti okklúziós fogfelszínek viszonya a legnagyobb felületű érintkezést (</a:t>
            </a:r>
            <a:r>
              <a:rPr lang="hu-HU" dirty="0" err="1"/>
              <a:t>interkuszpidációt</a:t>
            </a:r>
            <a:r>
              <a:rPr lang="hu-HU" dirty="0"/>
              <a:t>) biztosítja. </a:t>
            </a:r>
            <a:endParaRPr lang="cs-CZ" b="1" dirty="0">
              <a:solidFill>
                <a:srgbClr val="C00000"/>
              </a:solidFill>
            </a:endParaRPr>
          </a:p>
          <a:p>
            <a:r>
              <a:rPr lang="cs-CZ" dirty="0" err="1"/>
              <a:t>Szabályos</a:t>
            </a:r>
            <a:r>
              <a:rPr lang="cs-CZ" dirty="0"/>
              <a:t> </a:t>
            </a:r>
            <a:r>
              <a:rPr lang="cs-CZ" dirty="0" err="1"/>
              <a:t>fogazat</a:t>
            </a:r>
            <a:r>
              <a:rPr lang="cs-CZ" dirty="0"/>
              <a:t> </a:t>
            </a:r>
            <a:r>
              <a:rPr lang="cs-CZ" dirty="0" err="1"/>
              <a:t>esetén</a:t>
            </a:r>
            <a:r>
              <a:rPr lang="cs-CZ" dirty="0"/>
              <a:t> </a:t>
            </a:r>
            <a:r>
              <a:rPr lang="cs-CZ" dirty="0" err="1"/>
              <a:t>ebben</a:t>
            </a:r>
            <a:r>
              <a:rPr lang="cs-CZ" dirty="0"/>
              <a:t> a </a:t>
            </a:r>
            <a:r>
              <a:rPr lang="cs-CZ" dirty="0" err="1"/>
              <a:t>helyzetben</a:t>
            </a:r>
            <a:r>
              <a:rPr lang="cs-CZ" dirty="0"/>
              <a:t> a </a:t>
            </a:r>
            <a:r>
              <a:rPr lang="cs-CZ" dirty="0" err="1"/>
              <a:t>felső</a:t>
            </a:r>
            <a:r>
              <a:rPr lang="cs-CZ" dirty="0"/>
              <a:t> </a:t>
            </a:r>
            <a:r>
              <a:rPr lang="cs-CZ" dirty="0" err="1"/>
              <a:t>frontfogak</a:t>
            </a:r>
            <a:r>
              <a:rPr lang="cs-CZ" dirty="0"/>
              <a:t> </a:t>
            </a:r>
            <a:r>
              <a:rPr lang="cs-CZ" dirty="0" err="1"/>
              <a:t>kissé</a:t>
            </a:r>
            <a:r>
              <a:rPr lang="cs-CZ" dirty="0"/>
              <a:t> </a:t>
            </a:r>
            <a:r>
              <a:rPr lang="cs-CZ" dirty="0" err="1"/>
              <a:t>előbbre</a:t>
            </a:r>
            <a:r>
              <a:rPr lang="cs-CZ" dirty="0"/>
              <a:t> </a:t>
            </a:r>
            <a:r>
              <a:rPr lang="cs-CZ" dirty="0" err="1"/>
              <a:t>állnak</a:t>
            </a:r>
            <a:r>
              <a:rPr lang="cs-CZ" dirty="0"/>
              <a:t> </a:t>
            </a:r>
            <a:r>
              <a:rPr lang="cs-CZ" dirty="0" err="1"/>
              <a:t>és</a:t>
            </a:r>
            <a:r>
              <a:rPr lang="cs-CZ" dirty="0"/>
              <a:t> </a:t>
            </a:r>
            <a:r>
              <a:rPr lang="cs-CZ" dirty="0" err="1"/>
              <a:t>fedik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alsókat</a:t>
            </a:r>
            <a:r>
              <a:rPr lang="cs-CZ" dirty="0"/>
              <a:t>. </a:t>
            </a:r>
          </a:p>
          <a:p>
            <a:r>
              <a:rPr lang="cs-CZ" dirty="0"/>
              <a:t>A </a:t>
            </a:r>
            <a:r>
              <a:rPr lang="cs-CZ" dirty="0" err="1"/>
              <a:t>frontfogak</a:t>
            </a:r>
            <a:r>
              <a:rPr lang="cs-CZ" dirty="0"/>
              <a:t> </a:t>
            </a:r>
            <a:r>
              <a:rPr lang="cs-CZ" dirty="0" err="1"/>
              <a:t>között</a:t>
            </a:r>
            <a:r>
              <a:rPr lang="cs-CZ" dirty="0"/>
              <a:t> </a:t>
            </a:r>
            <a:r>
              <a:rPr lang="cs-CZ" dirty="0" err="1"/>
              <a:t>ez</a:t>
            </a:r>
            <a:r>
              <a:rPr lang="cs-CZ" dirty="0"/>
              <a:t> </a:t>
            </a:r>
            <a:r>
              <a:rPr lang="cs-CZ" dirty="0" err="1"/>
              <a:t>úgy</a:t>
            </a:r>
            <a:r>
              <a:rPr lang="cs-CZ" dirty="0"/>
              <a:t> </a:t>
            </a:r>
            <a:r>
              <a:rPr lang="cs-CZ" dirty="0" err="1"/>
              <a:t>jön</a:t>
            </a:r>
            <a:r>
              <a:rPr lang="cs-CZ" dirty="0"/>
              <a:t> </a:t>
            </a:r>
            <a:r>
              <a:rPr lang="cs-CZ" dirty="0" err="1"/>
              <a:t>létre</a:t>
            </a:r>
            <a:r>
              <a:rPr lang="cs-CZ" dirty="0"/>
              <a:t>, </a:t>
            </a:r>
            <a:r>
              <a:rPr lang="cs-CZ" dirty="0" err="1"/>
              <a:t>hogy</a:t>
            </a:r>
            <a:r>
              <a:rPr lang="cs-CZ" dirty="0"/>
              <a:t>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alsók</a:t>
            </a:r>
            <a:r>
              <a:rPr lang="cs-CZ" dirty="0"/>
              <a:t> </a:t>
            </a:r>
            <a:r>
              <a:rPr lang="cs-CZ" dirty="0" err="1"/>
              <a:t>éle</a:t>
            </a:r>
            <a:r>
              <a:rPr lang="cs-CZ" dirty="0"/>
              <a:t> a </a:t>
            </a:r>
            <a:r>
              <a:rPr lang="cs-CZ" dirty="0" err="1"/>
              <a:t>felsők</a:t>
            </a:r>
            <a:r>
              <a:rPr lang="cs-CZ" dirty="0"/>
              <a:t> </a:t>
            </a:r>
            <a:r>
              <a:rPr lang="cs-CZ" dirty="0" err="1"/>
              <a:t>szájpadi</a:t>
            </a:r>
            <a:r>
              <a:rPr lang="cs-CZ" dirty="0"/>
              <a:t> </a:t>
            </a:r>
            <a:r>
              <a:rPr lang="cs-CZ" dirty="0" err="1"/>
              <a:t>felszínére</a:t>
            </a:r>
            <a:r>
              <a:rPr lang="cs-CZ" dirty="0"/>
              <a:t> </a:t>
            </a:r>
            <a:r>
              <a:rPr lang="cs-CZ" dirty="0" err="1"/>
              <a:t>harap</a:t>
            </a:r>
            <a:r>
              <a:rPr lang="cs-CZ" dirty="0"/>
              <a:t>. = </a:t>
            </a:r>
            <a:r>
              <a:rPr lang="cs-CZ" b="1" dirty="0" err="1"/>
              <a:t>normális</a:t>
            </a:r>
            <a:r>
              <a:rPr lang="cs-CZ" b="1" dirty="0"/>
              <a:t> </a:t>
            </a:r>
            <a:r>
              <a:rPr lang="cs-CZ" b="1" dirty="0" err="1"/>
              <a:t>túlharapás</a:t>
            </a:r>
            <a:r>
              <a:rPr lang="cs-CZ" dirty="0"/>
              <a:t> (1-3 mm)</a:t>
            </a: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57930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6AD744-A9BF-8944-9CDC-D0BB1C028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640114"/>
          </a:xfrm>
        </p:spPr>
        <p:txBody>
          <a:bodyPr>
            <a:normAutofit/>
          </a:bodyPr>
          <a:lstStyle/>
          <a:p>
            <a:r>
              <a:rPr lang="cs-CZ" b="1" dirty="0" err="1"/>
              <a:t>Centralis</a:t>
            </a:r>
            <a:r>
              <a:rPr lang="cs-CZ" b="1" dirty="0"/>
              <a:t> </a:t>
            </a:r>
            <a:r>
              <a:rPr lang="cs-CZ" b="1" dirty="0" err="1"/>
              <a:t>occlusió</a:t>
            </a:r>
            <a:r>
              <a:rPr lang="cs-CZ" b="1" dirty="0"/>
              <a:t> (</a:t>
            </a:r>
            <a:r>
              <a:rPr lang="cs-CZ" b="1" dirty="0" err="1"/>
              <a:t>interkuszpidális</a:t>
            </a:r>
            <a:r>
              <a:rPr lang="cs-CZ" b="1" dirty="0"/>
              <a:t> </a:t>
            </a:r>
            <a:r>
              <a:rPr lang="cs-CZ" b="1" dirty="0" err="1"/>
              <a:t>pozíció</a:t>
            </a:r>
            <a:r>
              <a:rPr lang="cs-CZ" b="1" dirty="0"/>
              <a:t> / IKP)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EF78CF4-D54F-F545-9A04-07CA37CA3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419" y="1204686"/>
            <a:ext cx="10773810" cy="5006658"/>
          </a:xfrm>
        </p:spPr>
        <p:txBody>
          <a:bodyPr/>
          <a:lstStyle/>
          <a:p>
            <a:r>
              <a:rPr lang="hu-HU" dirty="0"/>
              <a:t>Mivel ez egy fogak </a:t>
            </a:r>
            <a:r>
              <a:rPr lang="hu-HU" dirty="0" err="1"/>
              <a:t>által</a:t>
            </a:r>
            <a:r>
              <a:rPr lang="hu-HU" dirty="0"/>
              <a:t> </a:t>
            </a:r>
            <a:r>
              <a:rPr lang="hu-HU" dirty="0" err="1"/>
              <a:t>meghatározott</a:t>
            </a:r>
            <a:r>
              <a:rPr lang="hu-HU" dirty="0"/>
              <a:t> helyzet, </a:t>
            </a:r>
            <a:r>
              <a:rPr lang="hu-HU" dirty="0" err="1"/>
              <a:t>megfelelo</a:t>
            </a:r>
            <a:r>
              <a:rPr lang="hu-HU" dirty="0"/>
              <a:t>̋ fogazatnak kell jelen lennie, mely a </a:t>
            </a:r>
            <a:r>
              <a:rPr lang="hu-HU" dirty="0" err="1"/>
              <a:t>mandibulát</a:t>
            </a:r>
            <a:r>
              <a:rPr lang="hu-HU" dirty="0"/>
              <a:t> e helyzetben tartja. </a:t>
            </a:r>
          </a:p>
          <a:p>
            <a:r>
              <a:rPr lang="hu-HU" dirty="0" err="1"/>
              <a:t>Csücsök</a:t>
            </a:r>
            <a:r>
              <a:rPr lang="hu-HU" dirty="0"/>
              <a:t>- </a:t>
            </a:r>
            <a:r>
              <a:rPr lang="hu-HU" dirty="0" err="1"/>
              <a:t>barázda</a:t>
            </a:r>
            <a:r>
              <a:rPr lang="hu-HU" dirty="0"/>
              <a:t> </a:t>
            </a:r>
            <a:r>
              <a:rPr lang="hu-HU" dirty="0" err="1"/>
              <a:t>érintkezéses</a:t>
            </a:r>
            <a:r>
              <a:rPr lang="hu-HU" dirty="0"/>
              <a:t> fogazat, az </a:t>
            </a:r>
            <a:r>
              <a:rPr lang="hu-HU" dirty="0" err="1"/>
              <a:t>állcsontok</a:t>
            </a:r>
            <a:r>
              <a:rPr lang="hu-HU" dirty="0"/>
              <a:t> a </a:t>
            </a:r>
            <a:r>
              <a:rPr lang="hu-HU" dirty="0" err="1"/>
              <a:t>legközelebb</a:t>
            </a:r>
            <a:r>
              <a:rPr lang="hu-HU" dirty="0"/>
              <a:t> vannak </a:t>
            </a:r>
            <a:r>
              <a:rPr lang="hu-HU" dirty="0" err="1"/>
              <a:t>egymáshoz</a:t>
            </a:r>
            <a:r>
              <a:rPr lang="hu-HU" dirty="0"/>
              <a:t>, azaz normál (</a:t>
            </a:r>
            <a:r>
              <a:rPr lang="hu-HU" dirty="0" err="1"/>
              <a:t>habituális</a:t>
            </a:r>
            <a:r>
              <a:rPr lang="hu-HU" dirty="0"/>
              <a:t>) </a:t>
            </a:r>
            <a:r>
              <a:rPr lang="hu-HU" dirty="0" err="1"/>
              <a:t>összeharapáskor</a:t>
            </a:r>
            <a:r>
              <a:rPr lang="hu-HU" dirty="0"/>
              <a:t> </a:t>
            </a:r>
            <a:r>
              <a:rPr lang="hu-HU" dirty="0" err="1"/>
              <a:t>maximális</a:t>
            </a:r>
            <a:r>
              <a:rPr lang="hu-HU" dirty="0"/>
              <a:t> fogérintkezés </a:t>
            </a:r>
            <a:r>
              <a:rPr lang="hu-HU" dirty="0" err="1"/>
              <a:t>jön</a:t>
            </a:r>
            <a:r>
              <a:rPr lang="hu-HU" dirty="0"/>
              <a:t> </a:t>
            </a:r>
            <a:r>
              <a:rPr lang="hu-HU" dirty="0" err="1"/>
              <a:t>létre</a:t>
            </a:r>
            <a:r>
              <a:rPr lang="hu-HU" dirty="0"/>
              <a:t> </a:t>
            </a:r>
          </a:p>
          <a:p>
            <a:pPr marL="0" indent="0">
              <a:buNone/>
            </a:pPr>
            <a:r>
              <a:rPr lang="hu-HU" dirty="0"/>
              <a:t>korábban: </a:t>
            </a:r>
            <a:r>
              <a:rPr lang="hu-HU" b="1" dirty="0" err="1">
                <a:solidFill>
                  <a:srgbClr val="3C49AD"/>
                </a:solidFill>
              </a:rPr>
              <a:t>habitualis</a:t>
            </a:r>
            <a:r>
              <a:rPr lang="hu-HU" b="1" dirty="0">
                <a:solidFill>
                  <a:srgbClr val="3C49AD"/>
                </a:solidFill>
              </a:rPr>
              <a:t> okklúzió, centrális okklúzió, </a:t>
            </a:r>
            <a:r>
              <a:rPr lang="hu-HU" b="1" dirty="0" err="1">
                <a:solidFill>
                  <a:srgbClr val="3C49AD"/>
                </a:solidFill>
              </a:rPr>
              <a:t>záróharapás</a:t>
            </a:r>
            <a:endParaRPr lang="hu-HU" b="1" dirty="0">
              <a:solidFill>
                <a:srgbClr val="3C49AD"/>
              </a:solidFill>
            </a:endParaRPr>
          </a:p>
          <a:p>
            <a:pPr marL="0" indent="0">
              <a:buNone/>
            </a:pPr>
            <a:r>
              <a:rPr lang="hu-HU" dirty="0"/>
              <a:t> A felső és alsó állcsontok fogainak maximális többpontos érintkezése. 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6" name="Kép 5" descr="A képen beltéri, bezárás látható&#10;&#10;Automatikusan generált leírás">
            <a:extLst>
              <a:ext uri="{FF2B5EF4-FFF2-40B4-BE49-F238E27FC236}">
                <a16:creationId xmlns:a16="http://schemas.microsoft.com/office/drawing/2014/main" id="{1A887841-9203-8E4E-BCC6-E024647F1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069" y="4464707"/>
            <a:ext cx="4318148" cy="239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6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, boríték látható&#10;&#10;Automatikusan generált leírás">
            <a:extLst>
              <a:ext uri="{FF2B5EF4-FFF2-40B4-BE49-F238E27FC236}">
                <a16:creationId xmlns:a16="http://schemas.microsoft.com/office/drawing/2014/main" id="{570F957E-1CDC-A443-B959-DD045E46C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4185" y="148857"/>
            <a:ext cx="6803629" cy="6709144"/>
          </a:xfrm>
        </p:spPr>
      </p:pic>
    </p:spTree>
    <p:extLst>
      <p:ext uri="{BB962C8B-B14F-4D97-AF65-F5344CB8AC3E}">
        <p14:creationId xmlns:p14="http://schemas.microsoft.com/office/powerpoint/2010/main" val="4285548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30D258A-6BD7-914C-B839-7E21387A4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619931"/>
            <a:ext cx="9634011" cy="5842861"/>
          </a:xfrm>
        </p:spPr>
        <p:txBody>
          <a:bodyPr>
            <a:normAutofit fontScale="92500"/>
          </a:bodyPr>
          <a:lstStyle/>
          <a:p>
            <a:r>
              <a:rPr lang="cs-CZ" sz="2400" dirty="0" err="1"/>
              <a:t>Az</a:t>
            </a:r>
            <a:r>
              <a:rPr lang="cs-CZ" sz="2400" dirty="0"/>
              <a:t> </a:t>
            </a:r>
            <a:r>
              <a:rPr lang="cs-CZ" sz="2400" dirty="0" err="1"/>
              <a:t>állkapocs</a:t>
            </a:r>
            <a:r>
              <a:rPr lang="cs-CZ" sz="2400" dirty="0"/>
              <a:t> </a:t>
            </a:r>
            <a:r>
              <a:rPr lang="cs-CZ" sz="2400" dirty="0" err="1"/>
              <a:t>záróharapás</a:t>
            </a:r>
            <a:r>
              <a:rPr lang="cs-CZ" sz="2400" dirty="0"/>
              <a:t> </a:t>
            </a:r>
            <a:r>
              <a:rPr lang="cs-CZ" sz="2400" dirty="0" err="1"/>
              <a:t>felé</a:t>
            </a:r>
            <a:r>
              <a:rPr lang="cs-CZ" sz="2400" dirty="0"/>
              <a:t> </a:t>
            </a:r>
            <a:r>
              <a:rPr lang="cs-CZ" sz="2400" dirty="0" err="1"/>
              <a:t>haladva</a:t>
            </a:r>
            <a:r>
              <a:rPr lang="cs-CZ" sz="2400" dirty="0"/>
              <a:t> </a:t>
            </a:r>
            <a:r>
              <a:rPr lang="cs-CZ" sz="2400" dirty="0" err="1"/>
              <a:t>nem</a:t>
            </a:r>
            <a:r>
              <a:rPr lang="cs-CZ" sz="2400" dirty="0"/>
              <a:t> jut </a:t>
            </a:r>
            <a:r>
              <a:rPr lang="cs-CZ" sz="2400" dirty="0" err="1"/>
              <a:t>azonnal</a:t>
            </a:r>
            <a:r>
              <a:rPr lang="cs-CZ" sz="2400" dirty="0"/>
              <a:t> </a:t>
            </a:r>
            <a:r>
              <a:rPr lang="cs-CZ" sz="2400" dirty="0" err="1"/>
              <a:t>centralis</a:t>
            </a:r>
            <a:r>
              <a:rPr lang="cs-CZ" sz="2400" dirty="0"/>
              <a:t> </a:t>
            </a:r>
            <a:r>
              <a:rPr lang="cs-CZ" sz="2400" dirty="0" err="1"/>
              <a:t>occlusiós</a:t>
            </a:r>
            <a:r>
              <a:rPr lang="cs-CZ" sz="2400" dirty="0"/>
              <a:t> </a:t>
            </a:r>
            <a:r>
              <a:rPr lang="cs-CZ" sz="2400" dirty="0" err="1"/>
              <a:t>helyzetbe</a:t>
            </a:r>
            <a:r>
              <a:rPr lang="cs-CZ" sz="2400" dirty="0"/>
              <a:t>. </a:t>
            </a:r>
            <a:r>
              <a:rPr lang="cs-CZ" sz="2400" dirty="0" err="1"/>
              <a:t>Záráskor</a:t>
            </a:r>
            <a:r>
              <a:rPr lang="cs-CZ" sz="2400" dirty="0"/>
              <a:t> </a:t>
            </a:r>
            <a:r>
              <a:rPr lang="cs-CZ" sz="2400" dirty="0" err="1"/>
              <a:t>először</a:t>
            </a:r>
            <a:r>
              <a:rPr lang="cs-CZ" sz="2400" dirty="0"/>
              <a:t> ún. </a:t>
            </a:r>
            <a:r>
              <a:rPr lang="cs-CZ" sz="2400" b="1" dirty="0" err="1"/>
              <a:t>excentrikus</a:t>
            </a:r>
            <a:r>
              <a:rPr lang="cs-CZ" sz="2400" b="1" dirty="0"/>
              <a:t> </a:t>
            </a:r>
            <a:r>
              <a:rPr lang="cs-CZ" sz="2400" b="1" dirty="0" err="1"/>
              <a:t>érintkezések</a:t>
            </a:r>
            <a:r>
              <a:rPr lang="cs-CZ" sz="2400" b="1" dirty="0"/>
              <a:t> </a:t>
            </a:r>
            <a:r>
              <a:rPr lang="cs-CZ" sz="2400" b="1" dirty="0" err="1"/>
              <a:t>jelennek</a:t>
            </a:r>
            <a:r>
              <a:rPr lang="cs-CZ" sz="2400" dirty="0"/>
              <a:t> </a:t>
            </a:r>
            <a:r>
              <a:rPr lang="cs-CZ" sz="2400" dirty="0" err="1"/>
              <a:t>meg</a:t>
            </a:r>
            <a:r>
              <a:rPr lang="cs-CZ" sz="2400" dirty="0"/>
              <a:t> </a:t>
            </a:r>
            <a:r>
              <a:rPr lang="cs-CZ" sz="2400" dirty="0" err="1"/>
              <a:t>az</a:t>
            </a:r>
            <a:r>
              <a:rPr lang="cs-CZ" sz="2400" dirty="0"/>
              <a:t> antagonista </a:t>
            </a:r>
            <a:r>
              <a:rPr lang="cs-CZ" sz="2400" dirty="0" err="1"/>
              <a:t>fogak</a:t>
            </a:r>
            <a:r>
              <a:rPr lang="cs-CZ" sz="2400" dirty="0"/>
              <a:t> </a:t>
            </a:r>
            <a:r>
              <a:rPr lang="cs-CZ" sz="2400" dirty="0" err="1"/>
              <a:t>csücsöklejtői</a:t>
            </a:r>
            <a:r>
              <a:rPr lang="cs-CZ" sz="2400" dirty="0"/>
              <a:t> </a:t>
            </a:r>
            <a:r>
              <a:rPr lang="cs-CZ" sz="2400" dirty="0" err="1"/>
              <a:t>és</a:t>
            </a:r>
            <a:r>
              <a:rPr lang="cs-CZ" sz="2400" dirty="0"/>
              <a:t> </a:t>
            </a:r>
            <a:r>
              <a:rPr lang="cs-CZ" sz="2400" dirty="0" err="1"/>
              <a:t>gerincei</a:t>
            </a:r>
            <a:r>
              <a:rPr lang="cs-CZ" sz="2400" dirty="0"/>
              <a:t> </a:t>
            </a:r>
            <a:r>
              <a:rPr lang="cs-CZ" sz="2400" dirty="0" err="1"/>
              <a:t>között</a:t>
            </a:r>
            <a:r>
              <a:rPr lang="cs-CZ" sz="2400" dirty="0"/>
              <a:t>, </a:t>
            </a:r>
            <a:r>
              <a:rPr lang="cs-CZ" sz="2400" dirty="0" err="1"/>
              <a:t>és</a:t>
            </a:r>
            <a:r>
              <a:rPr lang="cs-CZ" sz="2400" dirty="0"/>
              <a:t> </a:t>
            </a:r>
            <a:r>
              <a:rPr lang="cs-CZ" sz="2400" dirty="0" err="1"/>
              <a:t>az</a:t>
            </a:r>
            <a:r>
              <a:rPr lang="cs-CZ" sz="2400" dirty="0"/>
              <a:t> </a:t>
            </a:r>
            <a:r>
              <a:rPr lang="cs-CZ" sz="2400" dirty="0" err="1"/>
              <a:t>alsó</a:t>
            </a:r>
            <a:r>
              <a:rPr lang="cs-CZ" sz="2400" dirty="0"/>
              <a:t> </a:t>
            </a:r>
            <a:r>
              <a:rPr lang="cs-CZ" sz="2400" dirty="0" err="1"/>
              <a:t>és</a:t>
            </a:r>
            <a:r>
              <a:rPr lang="cs-CZ" sz="2400" dirty="0"/>
              <a:t> </a:t>
            </a:r>
            <a:r>
              <a:rPr lang="cs-CZ" sz="2400" dirty="0" err="1"/>
              <a:t>felső</a:t>
            </a:r>
            <a:r>
              <a:rPr lang="cs-CZ" sz="2400" dirty="0"/>
              <a:t> </a:t>
            </a:r>
            <a:r>
              <a:rPr lang="cs-CZ" sz="2400" dirty="0" err="1"/>
              <a:t>fogak</a:t>
            </a:r>
            <a:r>
              <a:rPr lang="cs-CZ" sz="2400" dirty="0"/>
              <a:t> </a:t>
            </a:r>
            <a:r>
              <a:rPr lang="cs-CZ" sz="2400" dirty="0" err="1"/>
              <a:t>egymáson</a:t>
            </a:r>
            <a:r>
              <a:rPr lang="cs-CZ" sz="2400" dirty="0"/>
              <a:t> </a:t>
            </a:r>
            <a:r>
              <a:rPr lang="cs-CZ" sz="2400" dirty="0" err="1"/>
              <a:t>elcsúszva</a:t>
            </a:r>
            <a:r>
              <a:rPr lang="cs-CZ" sz="2400" dirty="0"/>
              <a:t> </a:t>
            </a:r>
            <a:r>
              <a:rPr lang="cs-CZ" sz="2400" dirty="0" err="1"/>
              <a:t>kerülnek</a:t>
            </a:r>
            <a:r>
              <a:rPr lang="cs-CZ" sz="2400" dirty="0"/>
              <a:t> </a:t>
            </a:r>
            <a:r>
              <a:rPr lang="cs-CZ" sz="2400" dirty="0" err="1"/>
              <a:t>centralis</a:t>
            </a:r>
            <a:r>
              <a:rPr lang="cs-CZ" sz="2400" dirty="0"/>
              <a:t> </a:t>
            </a:r>
            <a:r>
              <a:rPr lang="cs-CZ" sz="2400" dirty="0" err="1"/>
              <a:t>occlusiós</a:t>
            </a:r>
            <a:r>
              <a:rPr lang="cs-CZ" sz="2400" dirty="0"/>
              <a:t> </a:t>
            </a:r>
            <a:r>
              <a:rPr lang="cs-CZ" sz="2400" dirty="0" err="1"/>
              <a:t>helyzetbe</a:t>
            </a:r>
            <a:r>
              <a:rPr lang="cs-CZ" sz="2400" dirty="0"/>
              <a:t>. </a:t>
            </a:r>
          </a:p>
          <a:p>
            <a:r>
              <a:rPr lang="cs-CZ" sz="2400" dirty="0" err="1"/>
              <a:t>Az</a:t>
            </a:r>
            <a:r>
              <a:rPr lang="cs-CZ" sz="2400" dirty="0"/>
              <a:t> </a:t>
            </a:r>
            <a:r>
              <a:rPr lang="cs-CZ" sz="2400" dirty="0" err="1"/>
              <a:t>elcsúszások</a:t>
            </a:r>
            <a:r>
              <a:rPr lang="cs-CZ" sz="2400" dirty="0"/>
              <a:t> </a:t>
            </a:r>
            <a:r>
              <a:rPr lang="cs-CZ" sz="2400" dirty="0" err="1"/>
              <a:t>bizonyos</a:t>
            </a:r>
            <a:r>
              <a:rPr lang="cs-CZ" sz="2400" dirty="0"/>
              <a:t> </a:t>
            </a:r>
            <a:r>
              <a:rPr lang="cs-CZ" sz="2400" dirty="0" err="1"/>
              <a:t>pályákon</a:t>
            </a:r>
            <a:r>
              <a:rPr lang="cs-CZ" sz="2400" dirty="0"/>
              <a:t> </a:t>
            </a:r>
            <a:r>
              <a:rPr lang="cs-CZ" sz="2400" dirty="0" err="1"/>
              <a:t>mennek</a:t>
            </a:r>
            <a:r>
              <a:rPr lang="cs-CZ" sz="2400" dirty="0"/>
              <a:t> </a:t>
            </a:r>
            <a:r>
              <a:rPr lang="cs-CZ" sz="2400" dirty="0" err="1"/>
              <a:t>keresztűl</a:t>
            </a:r>
            <a:r>
              <a:rPr lang="cs-CZ" sz="2400" dirty="0"/>
              <a:t>, </a:t>
            </a:r>
            <a:r>
              <a:rPr lang="cs-CZ" sz="2400" dirty="0" err="1"/>
              <a:t>amelyeket</a:t>
            </a:r>
            <a:r>
              <a:rPr lang="cs-CZ" sz="2400" dirty="0"/>
              <a:t> </a:t>
            </a:r>
            <a:r>
              <a:rPr lang="cs-CZ" sz="2400" b="1" u="sng" dirty="0" err="1"/>
              <a:t>rágópályáknak</a:t>
            </a:r>
            <a:r>
              <a:rPr lang="cs-CZ" sz="2400" b="1" u="sng" dirty="0"/>
              <a:t> </a:t>
            </a:r>
            <a:r>
              <a:rPr lang="cs-CZ" sz="2400" dirty="0"/>
              <a:t>vagy  a </a:t>
            </a:r>
            <a:r>
              <a:rPr lang="cs-CZ" sz="2400" dirty="0" err="1"/>
              <a:t>fogak</a:t>
            </a:r>
            <a:r>
              <a:rPr lang="cs-CZ" sz="2400" dirty="0"/>
              <a:t> </a:t>
            </a:r>
            <a:r>
              <a:rPr lang="cs-CZ" sz="2400" b="1" u="sng" dirty="0" err="1"/>
              <a:t>articulatiós</a:t>
            </a:r>
            <a:r>
              <a:rPr lang="cs-CZ" sz="2400" b="1" u="sng" dirty="0"/>
              <a:t> </a:t>
            </a:r>
            <a:r>
              <a:rPr lang="cs-CZ" sz="2400" b="1" u="sng" dirty="0" err="1"/>
              <a:t>pályáinak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nevezik</a:t>
            </a:r>
            <a:r>
              <a:rPr lang="cs-CZ" sz="2400" dirty="0"/>
              <a:t>.</a:t>
            </a:r>
            <a:endParaRPr lang="hu-HU" sz="2400" dirty="0"/>
          </a:p>
          <a:p>
            <a:r>
              <a:rPr lang="cs-CZ" sz="2400" dirty="0"/>
              <a:t>A </a:t>
            </a:r>
            <a:r>
              <a:rPr lang="cs-CZ" sz="2400" dirty="0" err="1"/>
              <a:t>fogak</a:t>
            </a:r>
            <a:r>
              <a:rPr lang="cs-CZ" sz="2400" dirty="0"/>
              <a:t> </a:t>
            </a:r>
            <a:r>
              <a:rPr lang="cs-CZ" sz="2400" dirty="0" err="1"/>
              <a:t>rágófelszínének</a:t>
            </a:r>
            <a:r>
              <a:rPr lang="cs-CZ" sz="2400" dirty="0"/>
              <a:t> </a:t>
            </a:r>
            <a:r>
              <a:rPr lang="cs-CZ" sz="2400" dirty="0" err="1"/>
              <a:t>helyreállításakor</a:t>
            </a:r>
            <a:r>
              <a:rPr lang="cs-CZ" sz="2400" dirty="0"/>
              <a:t> (</a:t>
            </a:r>
            <a:r>
              <a:rPr lang="cs-CZ" sz="2400" dirty="0" err="1"/>
              <a:t>tömés</a:t>
            </a:r>
            <a:r>
              <a:rPr lang="cs-CZ" sz="2400" dirty="0"/>
              <a:t>, </a:t>
            </a:r>
            <a:r>
              <a:rPr lang="cs-CZ" sz="2400" dirty="0" err="1"/>
              <a:t>pótlás</a:t>
            </a:r>
            <a:r>
              <a:rPr lang="cs-CZ" sz="2400" dirty="0"/>
              <a:t>) </a:t>
            </a:r>
            <a:r>
              <a:rPr lang="cs-CZ" sz="2400" dirty="0" err="1"/>
              <a:t>mindig</a:t>
            </a:r>
            <a:r>
              <a:rPr lang="cs-CZ" sz="2400" dirty="0"/>
              <a:t> </a:t>
            </a:r>
            <a:r>
              <a:rPr lang="cs-CZ" sz="2400" dirty="0" err="1"/>
              <a:t>biztosítani</a:t>
            </a:r>
            <a:r>
              <a:rPr lang="cs-CZ" sz="2400" dirty="0"/>
              <a:t> </a:t>
            </a:r>
            <a:r>
              <a:rPr lang="cs-CZ" sz="2400" dirty="0" err="1"/>
              <a:t>kell</a:t>
            </a:r>
            <a:r>
              <a:rPr lang="cs-CZ" sz="2400" dirty="0"/>
              <a:t> </a:t>
            </a:r>
            <a:r>
              <a:rPr lang="cs-CZ" sz="2400" dirty="0" err="1"/>
              <a:t>ezeket</a:t>
            </a:r>
            <a:r>
              <a:rPr lang="cs-CZ" sz="2400" dirty="0"/>
              <a:t> a </a:t>
            </a:r>
            <a:r>
              <a:rPr lang="cs-CZ" sz="2400" dirty="0" err="1"/>
              <a:t>mozgáspályákat</a:t>
            </a:r>
            <a:r>
              <a:rPr lang="cs-CZ" sz="2400" dirty="0"/>
              <a:t> </a:t>
            </a:r>
            <a:r>
              <a:rPr lang="cs-CZ" sz="2400" dirty="0" err="1"/>
              <a:t>annak</a:t>
            </a:r>
            <a:r>
              <a:rPr lang="cs-CZ" sz="2400" dirty="0"/>
              <a:t> </a:t>
            </a:r>
            <a:r>
              <a:rPr lang="cs-CZ" sz="2400" dirty="0" err="1"/>
              <a:t>érdekében</a:t>
            </a:r>
            <a:r>
              <a:rPr lang="cs-CZ" sz="2400" dirty="0"/>
              <a:t>, </a:t>
            </a:r>
            <a:r>
              <a:rPr lang="cs-CZ" sz="2400" dirty="0" err="1"/>
              <a:t>hogy</a:t>
            </a:r>
            <a:r>
              <a:rPr lang="cs-CZ" sz="2400" dirty="0"/>
              <a:t> </a:t>
            </a:r>
            <a:r>
              <a:rPr lang="cs-CZ" sz="2400" dirty="0" err="1"/>
              <a:t>az</a:t>
            </a:r>
            <a:r>
              <a:rPr lang="cs-CZ" sz="2400" dirty="0"/>
              <a:t> </a:t>
            </a:r>
            <a:r>
              <a:rPr lang="cs-CZ" sz="2400" dirty="0" err="1"/>
              <a:t>állkapocs</a:t>
            </a:r>
            <a:r>
              <a:rPr lang="cs-CZ" sz="2400" dirty="0"/>
              <a:t> </a:t>
            </a:r>
            <a:r>
              <a:rPr lang="cs-CZ" sz="2400" dirty="0" err="1"/>
              <a:t>akadálytalanul</a:t>
            </a:r>
            <a:r>
              <a:rPr lang="cs-CZ" sz="2400" dirty="0"/>
              <a:t> </a:t>
            </a:r>
            <a:r>
              <a:rPr lang="cs-CZ" sz="2400" dirty="0" err="1"/>
              <a:t>juthasson</a:t>
            </a:r>
            <a:r>
              <a:rPr lang="cs-CZ" sz="2400" dirty="0"/>
              <a:t> </a:t>
            </a:r>
            <a:r>
              <a:rPr lang="cs-CZ" sz="2400" dirty="0" err="1"/>
              <a:t>centrális</a:t>
            </a:r>
            <a:r>
              <a:rPr lang="cs-CZ" sz="2400" dirty="0"/>
              <a:t> </a:t>
            </a:r>
            <a:r>
              <a:rPr lang="cs-CZ" sz="2400" dirty="0" err="1"/>
              <a:t>occlusiós</a:t>
            </a:r>
            <a:r>
              <a:rPr lang="cs-CZ" sz="2400" dirty="0"/>
              <a:t> </a:t>
            </a:r>
            <a:r>
              <a:rPr lang="cs-CZ" sz="2400" dirty="0" err="1"/>
              <a:t>helyzetbe</a:t>
            </a:r>
            <a:r>
              <a:rPr lang="cs-CZ" sz="2400" dirty="0"/>
              <a:t>.</a:t>
            </a:r>
            <a:endParaRPr lang="hu-HU" sz="24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74422767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AnalogousFromDarkSeedLeftStep">
      <a:dk1>
        <a:srgbClr val="000000"/>
      </a:dk1>
      <a:lt1>
        <a:srgbClr val="FFFFFF"/>
      </a:lt1>
      <a:dk2>
        <a:srgbClr val="1B282F"/>
      </a:dk2>
      <a:lt2>
        <a:srgbClr val="F1F3F0"/>
      </a:lt2>
      <a:accent1>
        <a:srgbClr val="944DC3"/>
      </a:accent1>
      <a:accent2>
        <a:srgbClr val="5742B4"/>
      </a:accent2>
      <a:accent3>
        <a:srgbClr val="4D68C3"/>
      </a:accent3>
      <a:accent4>
        <a:srgbClr val="3B87B1"/>
      </a:accent4>
      <a:accent5>
        <a:srgbClr val="4BBEB7"/>
      </a:accent5>
      <a:accent6>
        <a:srgbClr val="3BB179"/>
      </a:accent6>
      <a:hlink>
        <a:srgbClr val="3698A4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2107</Words>
  <Application>Microsoft Macintosh PowerPoint</Application>
  <PresentationFormat>Szélesvásznú</PresentationFormat>
  <Paragraphs>153</Paragraphs>
  <Slides>34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39" baseType="lpstr">
      <vt:lpstr>Arial</vt:lpstr>
      <vt:lpstr>Avenir Next LT Pro</vt:lpstr>
      <vt:lpstr>Calibri</vt:lpstr>
      <vt:lpstr>Modern Love</vt:lpstr>
      <vt:lpstr>BohemianVTI</vt:lpstr>
      <vt:lpstr>GNATOLOGIAI ALAPFOGALMAK</vt:lpstr>
      <vt:lpstr>GNATOLÓGIA</vt:lpstr>
      <vt:lpstr>Állkapocshelyzetek</vt:lpstr>
      <vt:lpstr>Állkapocs (mandibula) nyugalmi helyzete  </vt:lpstr>
      <vt:lpstr>Mandibula nyugalmi helyzete</vt:lpstr>
      <vt:lpstr>Centralis occlusió (interkuszpidáció)</vt:lpstr>
      <vt:lpstr>Centralis occlusió (interkuszpidális pozíció / IKP)</vt:lpstr>
      <vt:lpstr>PowerPoint-bemutató</vt:lpstr>
      <vt:lpstr>PowerPoint-bemutató</vt:lpstr>
      <vt:lpstr>Vezető kontaktusok</vt:lpstr>
      <vt:lpstr>PowerPoint-bemutató</vt:lpstr>
      <vt:lpstr>Állkapocsmozgások</vt:lpstr>
      <vt:lpstr>Állkapocsmozgások</vt:lpstr>
      <vt:lpstr>Mandibula határmozgásai</vt:lpstr>
      <vt:lpstr>Tájékozódási pontok</vt:lpstr>
      <vt:lpstr>Tájékozódási pontok</vt:lpstr>
      <vt:lpstr>Fogív</vt:lpstr>
      <vt:lpstr>BONWILL-féle háromszög</vt:lpstr>
      <vt:lpstr>A mandibulamozgások modellezésekor</vt:lpstr>
      <vt:lpstr>Iránysíkok, melyek meghatározásához három pont kell</vt:lpstr>
      <vt:lpstr>Frankfurti horizontalis sík</vt:lpstr>
      <vt:lpstr>Rágósík vagy occlusiós sík</vt:lpstr>
      <vt:lpstr>Rágófelszín (occlusios felszín)</vt:lpstr>
      <vt:lpstr>Camper-féle sík</vt:lpstr>
      <vt:lpstr>Fogsorgörbék</vt:lpstr>
      <vt:lpstr>Centralis occlusiós helyzet meghatározása, harapásvétel</vt:lpstr>
      <vt:lpstr>Egyszerű harapásvételhez</vt:lpstr>
      <vt:lpstr>Harapási sablon</vt:lpstr>
      <vt:lpstr>Harapási magasság meghatározása</vt:lpstr>
      <vt:lpstr>PowerPoint-bemutató</vt:lpstr>
      <vt:lpstr>Fiziológiai harapási magasság,</vt:lpstr>
      <vt:lpstr>PowerPoint-bemutató</vt:lpstr>
      <vt:lpstr>Artikulátorok fajtái</vt:lpstr>
      <vt:lpstr>Arcív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GNATOLOGIAI ALAPFOGALMAK</dc:title>
  <dc:creator>Tímea Szabados</dc:creator>
  <cp:lastModifiedBy>Tímea Szabados</cp:lastModifiedBy>
  <cp:revision>5</cp:revision>
  <dcterms:created xsi:type="dcterms:W3CDTF">2021-01-02T17:07:04Z</dcterms:created>
  <dcterms:modified xsi:type="dcterms:W3CDTF">2021-01-02T19:49:19Z</dcterms:modified>
</cp:coreProperties>
</file>